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 saveSubsetFonts="1">
  <p:sldMasterIdLst>
    <p:sldMasterId id="2147483709" r:id="rId1"/>
  </p:sldMasterIdLst>
  <p:notesMasterIdLst>
    <p:notesMasterId r:id="rId158"/>
  </p:notesMasterIdLst>
  <p:handoutMasterIdLst>
    <p:handoutMasterId r:id="rId159"/>
  </p:handoutMasterIdLst>
  <p:sldIdLst>
    <p:sldId id="287" r:id="rId2"/>
    <p:sldId id="304" r:id="rId3"/>
    <p:sldId id="453" r:id="rId4"/>
    <p:sldId id="324" r:id="rId5"/>
    <p:sldId id="335" r:id="rId6"/>
    <p:sldId id="311" r:id="rId7"/>
    <p:sldId id="339" r:id="rId8"/>
    <p:sldId id="338" r:id="rId9"/>
    <p:sldId id="340" r:id="rId10"/>
    <p:sldId id="336" r:id="rId11"/>
    <p:sldId id="341" r:id="rId12"/>
    <p:sldId id="350" r:id="rId13"/>
    <p:sldId id="351" r:id="rId14"/>
    <p:sldId id="352" r:id="rId15"/>
    <p:sldId id="353" r:id="rId16"/>
    <p:sldId id="354" r:id="rId17"/>
    <p:sldId id="355" r:id="rId18"/>
    <p:sldId id="349" r:id="rId19"/>
    <p:sldId id="356" r:id="rId20"/>
    <p:sldId id="357" r:id="rId21"/>
    <p:sldId id="358" r:id="rId22"/>
    <p:sldId id="359" r:id="rId23"/>
    <p:sldId id="360" r:id="rId24"/>
    <p:sldId id="361" r:id="rId25"/>
    <p:sldId id="379" r:id="rId26"/>
    <p:sldId id="362" r:id="rId27"/>
    <p:sldId id="363" r:id="rId28"/>
    <p:sldId id="364" r:id="rId29"/>
    <p:sldId id="365" r:id="rId30"/>
    <p:sldId id="366" r:id="rId31"/>
    <p:sldId id="367" r:id="rId32"/>
    <p:sldId id="368" r:id="rId33"/>
    <p:sldId id="369" r:id="rId34"/>
    <p:sldId id="370" r:id="rId35"/>
    <p:sldId id="371" r:id="rId36"/>
    <p:sldId id="372" r:id="rId37"/>
    <p:sldId id="373" r:id="rId38"/>
    <p:sldId id="374" r:id="rId39"/>
    <p:sldId id="375" r:id="rId40"/>
    <p:sldId id="376" r:id="rId41"/>
    <p:sldId id="377" r:id="rId42"/>
    <p:sldId id="378" r:id="rId43"/>
    <p:sldId id="380" r:id="rId44"/>
    <p:sldId id="381" r:id="rId45"/>
    <p:sldId id="382" r:id="rId46"/>
    <p:sldId id="383" r:id="rId47"/>
    <p:sldId id="384" r:id="rId48"/>
    <p:sldId id="385" r:id="rId49"/>
    <p:sldId id="386" r:id="rId50"/>
    <p:sldId id="387" r:id="rId51"/>
    <p:sldId id="388" r:id="rId52"/>
    <p:sldId id="389" r:id="rId53"/>
    <p:sldId id="390" r:id="rId54"/>
    <p:sldId id="391" r:id="rId55"/>
    <p:sldId id="392" r:id="rId56"/>
    <p:sldId id="393" r:id="rId57"/>
    <p:sldId id="394" r:id="rId58"/>
    <p:sldId id="395" r:id="rId59"/>
    <p:sldId id="396" r:id="rId60"/>
    <p:sldId id="397" r:id="rId61"/>
    <p:sldId id="398" r:id="rId62"/>
    <p:sldId id="399" r:id="rId63"/>
    <p:sldId id="400" r:id="rId64"/>
    <p:sldId id="401" r:id="rId65"/>
    <p:sldId id="402" r:id="rId66"/>
    <p:sldId id="403" r:id="rId67"/>
    <p:sldId id="404" r:id="rId68"/>
    <p:sldId id="405" r:id="rId69"/>
    <p:sldId id="406" r:id="rId70"/>
    <p:sldId id="407" r:id="rId71"/>
    <p:sldId id="408" r:id="rId72"/>
    <p:sldId id="409" r:id="rId73"/>
    <p:sldId id="410" r:id="rId74"/>
    <p:sldId id="411" r:id="rId75"/>
    <p:sldId id="412" r:id="rId76"/>
    <p:sldId id="413" r:id="rId77"/>
    <p:sldId id="414" r:id="rId78"/>
    <p:sldId id="415" r:id="rId79"/>
    <p:sldId id="416" r:id="rId80"/>
    <p:sldId id="417" r:id="rId81"/>
    <p:sldId id="418" r:id="rId82"/>
    <p:sldId id="419" r:id="rId83"/>
    <p:sldId id="420" r:id="rId84"/>
    <p:sldId id="421" r:id="rId85"/>
    <p:sldId id="422" r:id="rId86"/>
    <p:sldId id="423" r:id="rId87"/>
    <p:sldId id="424" r:id="rId88"/>
    <p:sldId id="425" r:id="rId89"/>
    <p:sldId id="426" r:id="rId90"/>
    <p:sldId id="427" r:id="rId91"/>
    <p:sldId id="428" r:id="rId92"/>
    <p:sldId id="429" r:id="rId93"/>
    <p:sldId id="430" r:id="rId94"/>
    <p:sldId id="431" r:id="rId95"/>
    <p:sldId id="432" r:id="rId96"/>
    <p:sldId id="433" r:id="rId97"/>
    <p:sldId id="434" r:id="rId98"/>
    <p:sldId id="435" r:id="rId99"/>
    <p:sldId id="436" r:id="rId100"/>
    <p:sldId id="437" r:id="rId101"/>
    <p:sldId id="438" r:id="rId102"/>
    <p:sldId id="439" r:id="rId103"/>
    <p:sldId id="440" r:id="rId104"/>
    <p:sldId id="441" r:id="rId105"/>
    <p:sldId id="442" r:id="rId106"/>
    <p:sldId id="443" r:id="rId107"/>
    <p:sldId id="444" r:id="rId108"/>
    <p:sldId id="445" r:id="rId109"/>
    <p:sldId id="446" r:id="rId110"/>
    <p:sldId id="447" r:id="rId111"/>
    <p:sldId id="448" r:id="rId112"/>
    <p:sldId id="449" r:id="rId113"/>
    <p:sldId id="450" r:id="rId114"/>
    <p:sldId id="451" r:id="rId115"/>
    <p:sldId id="452" r:id="rId116"/>
    <p:sldId id="454" r:id="rId117"/>
    <p:sldId id="482" r:id="rId118"/>
    <p:sldId id="455" r:id="rId119"/>
    <p:sldId id="457" r:id="rId120"/>
    <p:sldId id="459" r:id="rId121"/>
    <p:sldId id="460" r:id="rId122"/>
    <p:sldId id="461" r:id="rId123"/>
    <p:sldId id="462" r:id="rId124"/>
    <p:sldId id="463" r:id="rId125"/>
    <p:sldId id="464" r:id="rId126"/>
    <p:sldId id="458" r:id="rId127"/>
    <p:sldId id="465" r:id="rId128"/>
    <p:sldId id="466" r:id="rId129"/>
    <p:sldId id="467" r:id="rId130"/>
    <p:sldId id="468" r:id="rId131"/>
    <p:sldId id="469" r:id="rId132"/>
    <p:sldId id="470" r:id="rId133"/>
    <p:sldId id="471" r:id="rId134"/>
    <p:sldId id="472" r:id="rId135"/>
    <p:sldId id="473" r:id="rId136"/>
    <p:sldId id="474" r:id="rId137"/>
    <p:sldId id="475" r:id="rId138"/>
    <p:sldId id="476" r:id="rId139"/>
    <p:sldId id="477" r:id="rId140"/>
    <p:sldId id="479" r:id="rId141"/>
    <p:sldId id="478" r:id="rId142"/>
    <p:sldId id="480" r:id="rId143"/>
    <p:sldId id="481" r:id="rId144"/>
    <p:sldId id="483" r:id="rId145"/>
    <p:sldId id="484" r:id="rId146"/>
    <p:sldId id="485" r:id="rId147"/>
    <p:sldId id="488" r:id="rId148"/>
    <p:sldId id="489" r:id="rId149"/>
    <p:sldId id="492" r:id="rId150"/>
    <p:sldId id="490" r:id="rId151"/>
    <p:sldId id="491" r:id="rId152"/>
    <p:sldId id="493" r:id="rId153"/>
    <p:sldId id="494" r:id="rId154"/>
    <p:sldId id="495" r:id="rId155"/>
    <p:sldId id="496" r:id="rId156"/>
    <p:sldId id="283" r:id="rId157"/>
  </p:sldIdLst>
  <p:sldSz cx="9144000" cy="6858000" type="screen4x3"/>
  <p:notesSz cx="6858000" cy="9144000"/>
  <p:embeddedFontLst>
    <p:embeddedFont>
      <p:font typeface="Arial Narrow" panose="020B0606020202030204" pitchFamily="34" charset="0"/>
      <p:regular r:id="rId160"/>
      <p:bold r:id="rId161"/>
      <p:italic r:id="rId162"/>
      <p:boldItalic r:id="rId163"/>
    </p:embeddedFont>
    <p:embeddedFont>
      <p:font typeface="TeleGrotesk Headline Ultra" pitchFamily="2" charset="0"/>
      <p:bold r:id="rId164"/>
    </p:embeddedFont>
    <p:embeddedFont>
      <p:font typeface="Arial Unicode MS" panose="020B0604020202020204" pitchFamily="34" charset="-128"/>
      <p:regular r:id="rId165"/>
    </p:embeddedFont>
    <p:embeddedFont>
      <p:font typeface="Tele-GroteskUlt" pitchFamily="2" charset="0"/>
      <p:bold r:id="rId166"/>
    </p:embeddedFont>
    <p:embeddedFont>
      <p:font typeface="TeleGrotesk Headline" pitchFamily="2" charset="0"/>
      <p:regular r:id="rId167"/>
    </p:embeddedFont>
    <p:embeddedFont>
      <p:font typeface="Tele-GroteskNor" pitchFamily="2" charset="0"/>
      <p:regular r:id="rId168"/>
    </p:embeddedFont>
    <p:embeddedFont>
      <p:font typeface="Wingdings 2" panose="05020102010507070707" pitchFamily="18" charset="2"/>
      <p:regular r:id="rId169"/>
    </p:embeddedFont>
    <p:embeddedFont>
      <p:font typeface="Tele-GroteskFet" pitchFamily="2" charset="0"/>
      <p:bold r:id="rId170"/>
    </p:embeddedFont>
    <p:embeddedFont>
      <p:font typeface="Tele-GroteskNCNor" panose="020B0604020202020204" charset="0"/>
      <p:regular r:id="rId171"/>
    </p:embeddedFont>
  </p:embeddedFontLst>
  <p:custDataLst>
    <p:tags r:id="rId172"/>
  </p:custDataLst>
  <p:defaultTextStyle>
    <a:defPPr>
      <a:defRPr lang="de-DE"/>
    </a:defPPr>
    <a:lvl1pPr marL="0" algn="l" defTabSz="10449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2497" algn="l" defTabSz="10449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4995" algn="l" defTabSz="10449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7492" algn="l" defTabSz="10449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9989" algn="l" defTabSz="10449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12487" algn="l" defTabSz="10449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34984" algn="l" defTabSz="10449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7481" algn="l" defTabSz="10449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9978" algn="l" defTabSz="10449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087C607-AA5E-42DE-9F78-FAB5028A458C}">
          <p14:sldIdLst>
            <p14:sldId id="287"/>
            <p14:sldId id="304"/>
            <p14:sldId id="453"/>
            <p14:sldId id="324"/>
            <p14:sldId id="335"/>
            <p14:sldId id="311"/>
            <p14:sldId id="339"/>
            <p14:sldId id="338"/>
            <p14:sldId id="340"/>
            <p14:sldId id="336"/>
            <p14:sldId id="341"/>
            <p14:sldId id="350"/>
            <p14:sldId id="351"/>
            <p14:sldId id="352"/>
            <p14:sldId id="353"/>
            <p14:sldId id="354"/>
            <p14:sldId id="355"/>
            <p14:sldId id="349"/>
            <p14:sldId id="356"/>
            <p14:sldId id="357"/>
            <p14:sldId id="358"/>
            <p14:sldId id="359"/>
            <p14:sldId id="360"/>
            <p14:sldId id="361"/>
            <p14:sldId id="379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4"/>
            <p14:sldId id="482"/>
            <p14:sldId id="455"/>
            <p14:sldId id="457"/>
            <p14:sldId id="459"/>
            <p14:sldId id="460"/>
            <p14:sldId id="461"/>
            <p14:sldId id="462"/>
            <p14:sldId id="463"/>
            <p14:sldId id="464"/>
            <p14:sldId id="458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9"/>
            <p14:sldId id="478"/>
            <p14:sldId id="480"/>
            <p14:sldId id="481"/>
            <p14:sldId id="483"/>
            <p14:sldId id="484"/>
            <p14:sldId id="485"/>
            <p14:sldId id="488"/>
            <p14:sldId id="489"/>
            <p14:sldId id="492"/>
            <p14:sldId id="490"/>
            <p14:sldId id="491"/>
            <p14:sldId id="493"/>
            <p14:sldId id="494"/>
            <p14:sldId id="495"/>
            <p14:sldId id="496"/>
            <p14:sldId id="283"/>
          </p14:sldIdLst>
        </p14:section>
      </p14:sectionLst>
    </p:ext>
    <p:ext uri="{EFAFB233-063F-42B5-8137-9DF3F51BA10A}">
      <p15:sldGuideLst xmlns:p15="http://schemas.microsoft.com/office/powerpoint/2012/main" xmlns="">
        <p15:guide id="8" orient="horz" pos="2382" userDrawn="1">
          <p15:clr>
            <a:srgbClr val="A4A3A4"/>
          </p15:clr>
        </p15:guide>
        <p15:guide id="17" pos="227" userDrawn="1">
          <p15:clr>
            <a:srgbClr val="A4A3A4"/>
          </p15:clr>
        </p15:guide>
        <p15:guide id="23" orient="horz" pos="226">
          <p15:clr>
            <a:srgbClr val="A4A3A4"/>
          </p15:clr>
        </p15:guide>
        <p15:guide id="25" orient="horz" pos="1021">
          <p15:clr>
            <a:srgbClr val="A4A3A4"/>
          </p15:clr>
        </p15:guide>
        <p15:guide id="26" orient="horz" pos="3844">
          <p15:clr>
            <a:srgbClr val="A4A3A4"/>
          </p15:clr>
        </p15:guide>
        <p15:guide id="27" orient="horz" pos="749">
          <p15:clr>
            <a:srgbClr val="A4A3A4"/>
          </p15:clr>
        </p15:guide>
        <p15:guide id="28" orient="horz" pos="4105">
          <p15:clr>
            <a:srgbClr val="A4A3A4"/>
          </p15:clr>
        </p15:guide>
        <p15:guide id="29" orient="horz" pos="4365" userDrawn="1">
          <p15:clr>
            <a:srgbClr val="A4A3A4"/>
          </p15:clr>
        </p15:guide>
        <p15:guide id="30" orient="horz" pos="4536" userDrawn="1">
          <p15:clr>
            <a:srgbClr val="A4A3A4"/>
          </p15:clr>
        </p15:guide>
        <p15:guide id="31" pos="1724" userDrawn="1">
          <p15:clr>
            <a:srgbClr val="A4A3A4"/>
          </p15:clr>
        </p15:guide>
        <p15:guide id="32" pos="1632">
          <p15:clr>
            <a:srgbClr val="A4A3A4"/>
          </p15:clr>
        </p15:guide>
        <p15:guide id="34" pos="6123" userDrawn="1">
          <p15:clr>
            <a:srgbClr val="A4A3A4"/>
          </p15:clr>
        </p15:guide>
        <p15:guide id="35" pos="4717">
          <p15:clr>
            <a:srgbClr val="A4A3A4"/>
          </p15:clr>
        </p15:guide>
        <p15:guide id="36" pos="4627" userDrawn="1">
          <p15:clr>
            <a:srgbClr val="A4A3A4"/>
          </p15:clr>
        </p15:guide>
        <p15:guide id="37" pos="3220" userDrawn="1">
          <p15:clr>
            <a:srgbClr val="A4A3A4"/>
          </p15:clr>
        </p15:guide>
        <p15:guide id="38" pos="313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pos="302">
          <p15:clr>
            <a:srgbClr val="A4A3A4"/>
          </p15:clr>
        </p15:guide>
        <p15:guide id="4" pos="40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2" name="Author" initials="A" lastIdx="0" clrIdx="1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999999"/>
    <a:srgbClr val="BABD5A"/>
    <a:srgbClr val="427BAB"/>
    <a:srgbClr val="E20074"/>
    <a:srgbClr val="4B4B4B"/>
    <a:srgbClr val="E20000"/>
    <a:srgbClr val="992C99"/>
    <a:srgbClr val="C4C4C4"/>
    <a:srgbClr val="00FF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2043" autoAdjust="0"/>
    <p:restoredTop sz="86432" autoAdjust="0"/>
  </p:normalViewPr>
  <p:slideViewPr>
    <p:cSldViewPr snapToGrid="0" snapToObjects="1">
      <p:cViewPr varScale="1">
        <p:scale>
          <a:sx n="134" d="100"/>
          <a:sy n="134" d="100"/>
        </p:scale>
        <p:origin x="-930" y="-78"/>
      </p:cViewPr>
      <p:guideLst>
        <p:guide orient="horz" pos="2160"/>
        <p:guide orient="horz" pos="205"/>
        <p:guide orient="horz" pos="926"/>
        <p:guide orient="horz" pos="3486"/>
        <p:guide orient="horz" pos="679"/>
        <p:guide orient="horz" pos="3723"/>
        <p:guide orient="horz" pos="3959"/>
        <p:guide orient="horz" pos="4114"/>
        <p:guide pos="206"/>
        <p:guide pos="1564"/>
        <p:guide pos="1480"/>
        <p:guide pos="5554"/>
        <p:guide pos="4279"/>
        <p:guide pos="4197"/>
        <p:guide pos="2921"/>
        <p:guide pos="2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>
        <p:scale>
          <a:sx n="50" d="100"/>
          <a:sy n="50" d="100"/>
        </p:scale>
        <p:origin x="-2808" y="180"/>
      </p:cViewPr>
      <p:guideLst>
        <p:guide orient="horz" pos="2880"/>
        <p:guide pos="2160"/>
        <p:guide pos="302"/>
        <p:guide pos="40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handoutMaster" Target="handoutMasters/handoutMaster1.xml"/><Relationship Id="rId175" Type="http://schemas.openxmlformats.org/officeDocument/2006/relationships/viewProps" Target="viewProps.xml"/><Relationship Id="rId170" Type="http://schemas.openxmlformats.org/officeDocument/2006/relationships/font" Target="fonts/font11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font" Target="fonts/font1.fntdata"/><Relationship Id="rId165" Type="http://schemas.openxmlformats.org/officeDocument/2006/relationships/font" Target="fonts/font6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font" Target="fonts/font12.fntdata"/><Relationship Id="rId176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font" Target="fonts/font2.fntdata"/><Relationship Id="rId166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font" Target="fonts/font5.fntdata"/><Relationship Id="rId169" Type="http://schemas.openxmlformats.org/officeDocument/2006/relationships/font" Target="fonts/font10.fntdata"/><Relationship Id="rId177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tags" Target="tags/tag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font" Target="fonts/font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906975" y="8640000"/>
            <a:ext cx="471600" cy="280800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/>
            </a:lvl1pPr>
          </a:lstStyle>
          <a:p>
            <a:fld id="{A7E515CE-432D-4663-9EC7-909C3633A725}" type="slidenum">
              <a:rPr lang="de-DE" smtClean="0">
                <a:latin typeface="Tele-GroteskNor" pitchFamily="2" charset="0"/>
              </a:rPr>
              <a:pPr/>
              <a:t>‹#›</a:t>
            </a:fld>
            <a:endParaRPr lang="de-DE" dirty="0">
              <a:latin typeface="Tele-GroteskNor" pitchFamily="2" charset="0"/>
            </a:endParaRPr>
          </a:p>
        </p:txBody>
      </p:sp>
      <p:grpSp>
        <p:nvGrpSpPr>
          <p:cNvPr id="6" name="Gruppieren 31"/>
          <p:cNvGrpSpPr>
            <a:grpSpLocks noChangeAspect="1"/>
          </p:cNvGrpSpPr>
          <p:nvPr/>
        </p:nvGrpSpPr>
        <p:grpSpPr bwMode="auto">
          <a:xfrm>
            <a:off x="482600" y="241300"/>
            <a:ext cx="5857875" cy="258763"/>
            <a:chOff x="321317" y="6153149"/>
            <a:chExt cx="8498833" cy="371475"/>
          </a:xfrm>
        </p:grpSpPr>
        <p:sp>
          <p:nvSpPr>
            <p:cNvPr id="7" name="Freeform 9"/>
            <p:cNvSpPr>
              <a:spLocks noChangeAspect="1" noEditPoints="1"/>
            </p:cNvSpPr>
            <p:nvPr userDrawn="1"/>
          </p:nvSpPr>
          <p:spPr bwMode="auto">
            <a:xfrm>
              <a:off x="7309246" y="6310400"/>
              <a:ext cx="1510904" cy="12078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sz="1800">
                <a:latin typeface="+mn-lt"/>
                <a:cs typeface="+mn-cs"/>
              </a:endParaRPr>
            </a:p>
          </p:txBody>
        </p:sp>
        <p:sp>
          <p:nvSpPr>
            <p:cNvPr id="8" name="Freeform 5"/>
            <p:cNvSpPr>
              <a:spLocks noChangeAspect="1" noEditPoints="1"/>
            </p:cNvSpPr>
            <p:nvPr userDrawn="1"/>
          </p:nvSpPr>
          <p:spPr bwMode="auto">
            <a:xfrm>
              <a:off x="321317" y="6153149"/>
              <a:ext cx="760058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sz="1800">
                <a:latin typeface="+mn-l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3313548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16025" y="371475"/>
            <a:ext cx="4425950" cy="3319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78800" y="3876675"/>
            <a:ext cx="5900400" cy="45815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Textmasterformate durch Klicken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907600" y="8640000"/>
            <a:ext cx="471600" cy="2808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latin typeface="Tele-GroteskNor" pitchFamily="2" charset="0"/>
              </a:defRPr>
            </a:lvl1pPr>
          </a:lstStyle>
          <a:p>
            <a:fld id="{76E97663-D53D-4421-A2F3-0C076A0529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344682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indent="0" algn="l" defTabSz="1044995" rtl="0" eaLnBrk="1" latinLnBrk="0" hangingPunct="1">
      <a:lnSpc>
        <a:spcPct val="90000"/>
      </a:lnSpc>
      <a:spcBef>
        <a:spcPts val="363"/>
      </a:spcBef>
      <a:buClr>
        <a:schemeClr val="tx2"/>
      </a:buClr>
      <a:buSzPct val="75000"/>
      <a:buFont typeface="Wingdings" pitchFamily="2" charset="2"/>
      <a:buNone/>
      <a:defRPr sz="900" kern="1200">
        <a:solidFill>
          <a:schemeClr val="tx1"/>
        </a:solidFill>
        <a:latin typeface="Tele-GroteskFet" pitchFamily="2" charset="0"/>
        <a:ea typeface="+mn-ea"/>
        <a:cs typeface="+mn-cs"/>
      </a:defRPr>
    </a:lvl1pPr>
    <a:lvl2pPr marL="0" indent="0" algn="l" defTabSz="1044995" rtl="0" eaLnBrk="1" latinLnBrk="0" hangingPunct="1">
      <a:lnSpc>
        <a:spcPct val="90000"/>
      </a:lnSpc>
      <a:spcBef>
        <a:spcPts val="363"/>
      </a:spcBef>
      <a:buClr>
        <a:schemeClr val="tx2"/>
      </a:buClr>
      <a:buSzPct val="75000"/>
      <a:buFont typeface="Wingdings" pitchFamily="2" charset="2"/>
      <a:buNone/>
      <a:defRPr sz="900" kern="1200">
        <a:solidFill>
          <a:schemeClr val="tx1"/>
        </a:solidFill>
        <a:latin typeface="Tele-GroteskNor" pitchFamily="2" charset="0"/>
        <a:ea typeface="+mn-ea"/>
        <a:cs typeface="+mn-cs"/>
      </a:defRPr>
    </a:lvl2pPr>
    <a:lvl3pPr marL="77753" indent="-77753" algn="l" defTabSz="1044995" rtl="0" eaLnBrk="1" latinLnBrk="0" hangingPunct="1">
      <a:lnSpc>
        <a:spcPct val="90000"/>
      </a:lnSpc>
      <a:spcBef>
        <a:spcPts val="363"/>
      </a:spcBef>
      <a:buClrTx/>
      <a:buSzPct val="70000"/>
      <a:buFont typeface="Wingdings 2" panose="05020102010507070707" pitchFamily="18" charset="2"/>
      <a:buChar char="¡"/>
      <a:defRPr sz="900" kern="1200">
        <a:solidFill>
          <a:schemeClr val="tx1"/>
        </a:solidFill>
        <a:latin typeface="Tele-GroteskNor" pitchFamily="2" charset="0"/>
        <a:ea typeface="+mn-ea"/>
        <a:cs typeface="+mn-cs"/>
      </a:defRPr>
    </a:lvl3pPr>
    <a:lvl4pPr marL="164144" indent="-86392" algn="l" defTabSz="1044995" rtl="0" eaLnBrk="1" latinLnBrk="0" hangingPunct="1">
      <a:lnSpc>
        <a:spcPct val="90000"/>
      </a:lnSpc>
      <a:spcBef>
        <a:spcPts val="363"/>
      </a:spcBef>
      <a:buClrTx/>
      <a:buSzPct val="70000"/>
      <a:buFont typeface="Wingdings 2" panose="05020102010507070707" pitchFamily="18" charset="2"/>
      <a:buChar char="¡"/>
      <a:defRPr sz="900" kern="1200">
        <a:solidFill>
          <a:schemeClr val="tx1"/>
        </a:solidFill>
        <a:latin typeface="Tele-GroteskNor" pitchFamily="2" charset="0"/>
        <a:ea typeface="+mn-ea"/>
        <a:cs typeface="+mn-cs"/>
      </a:defRPr>
    </a:lvl4pPr>
    <a:lvl5pPr marL="241897" indent="-77753" algn="l" defTabSz="1044995" rtl="0" eaLnBrk="1" latinLnBrk="0" hangingPunct="1">
      <a:lnSpc>
        <a:spcPct val="90000"/>
      </a:lnSpc>
      <a:spcBef>
        <a:spcPts val="363"/>
      </a:spcBef>
      <a:buClrTx/>
      <a:buSzPct val="70000"/>
      <a:buFont typeface="Wingdings 2" panose="05020102010507070707" pitchFamily="18" charset="2"/>
      <a:buChar char="¡"/>
      <a:defRPr sz="900" kern="1200">
        <a:solidFill>
          <a:schemeClr val="tx1"/>
        </a:solidFill>
        <a:latin typeface="Tele-GroteskNor" pitchFamily="2" charset="0"/>
        <a:ea typeface="+mn-ea"/>
        <a:cs typeface="+mn-cs"/>
      </a:defRPr>
    </a:lvl5pPr>
    <a:lvl6pPr marL="2612487" algn="l" defTabSz="104499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134984" algn="l" defTabSz="104499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57481" algn="l" defTabSz="104499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79978" algn="l" defTabSz="104499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97663-D53D-4421-A2F3-0C076A0529F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593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1.bin"/><Relationship Id="rId4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.emf"/><Relationship Id="rId5" Type="http://schemas.openxmlformats.org/officeDocument/2006/relationships/image" Target="../media/image4.jpe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magent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4"/>
          <p:cNvPicPr>
            <a:picLocks noChangeArrowheads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-1" y="128"/>
            <a:ext cx="9143433" cy="6856510"/>
          </a:xfrm>
          <a:prstGeom prst="rect">
            <a:avLst/>
          </a:prstGeom>
          <a:noFill/>
        </p:spPr>
      </p:pic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26552" y="1371372"/>
            <a:ext cx="8496329" cy="2320683"/>
          </a:xfrm>
        </p:spPr>
        <p:txBody>
          <a:bodyPr/>
          <a:lstStyle>
            <a:lvl1pPr>
              <a:defRPr sz="4400" baseline="0" smtClean="0">
                <a:solidFill>
                  <a:schemeClr val="bg1"/>
                </a:solidFill>
                <a:latin typeface="TeleGrotesk Headline Ultra" pitchFamily="2" charset="0"/>
              </a:defRPr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(Ultra)</a:t>
            </a:r>
            <a:br>
              <a:rPr lang="en-US" dirty="0" smtClean="0"/>
            </a:br>
            <a:r>
              <a:rPr lang="en-US" sz="4400" dirty="0" smtClean="0">
                <a:latin typeface="TeleGrotesk Headline" pitchFamily="2" charset="0"/>
              </a:rPr>
              <a:t>Maximum of 3 lines</a:t>
            </a:r>
            <a:br>
              <a:rPr lang="en-US" sz="4400" dirty="0" smtClean="0">
                <a:latin typeface="TeleGrotesk Headline" pitchFamily="2" charset="0"/>
              </a:rPr>
            </a:br>
            <a:r>
              <a:rPr lang="en-US" sz="4400" dirty="0" smtClean="0">
                <a:latin typeface="TeleGrotesk Headline" pitchFamily="2" charset="0"/>
              </a:rPr>
              <a:t>40 (48) 66 PT</a:t>
            </a:r>
            <a:endParaRPr lang="en-US" dirty="0" smtClean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8321" y="4086375"/>
            <a:ext cx="8494560" cy="352084"/>
          </a:xfrm>
        </p:spPr>
        <p:txBody>
          <a:bodyPr wrap="square">
            <a:spAutoFit/>
          </a:bodyPr>
          <a:lstStyle>
            <a:lvl1pPr marL="0" marR="0" indent="0" algn="l" defTabSz="522637" rtl="0" eaLnBrk="1" fontAlgn="base" latinLnBrk="0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2200" baseline="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en-US" smtClean="0"/>
              <a:t>Sub-heading: TeleGrotesk Normal, 24 pt</a:t>
            </a:r>
            <a:endParaRPr lang="en-US" dirty="0" smtClean="0"/>
          </a:p>
        </p:txBody>
      </p:sp>
      <p:pic>
        <p:nvPicPr>
          <p:cNvPr id="22" name="Grafik 21" descr="TSY_Logo_3c_p.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326551" y="6056888"/>
            <a:ext cx="3271742" cy="594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4"/>
          <p:cNvPicPr>
            <a:picLocks noChangeArrowheads="1"/>
          </p:cNvPicPr>
          <p:nvPr/>
        </p:nvPicPr>
        <p:blipFill>
          <a:blip r:embed="rId2"/>
          <a:stretch>
            <a:fillRect/>
          </a:stretch>
        </p:blipFill>
        <p:spPr bwMode="ltGray">
          <a:xfrm>
            <a:off x="0" y="127"/>
            <a:ext cx="9143433" cy="6856509"/>
          </a:xfrm>
          <a:prstGeom prst="rect">
            <a:avLst/>
          </a:prstGeom>
          <a:noFill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1" y="1371371"/>
            <a:ext cx="8490331" cy="2412959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TeleGrotesk HEADLINE </a:t>
            </a:r>
            <a: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Maximum of 3 lines</a:t>
            </a:r>
            <a:b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07A9ED-01F0-4F12-BE6C-05CF7DECFF9B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80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4"/>
          <p:cNvPicPr>
            <a:picLocks noChangeArrowheads="1"/>
          </p:cNvPicPr>
          <p:nvPr/>
        </p:nvPicPr>
        <p:blipFill>
          <a:blip r:embed="rId2"/>
          <a:stretch>
            <a:fillRect/>
          </a:stretch>
        </p:blipFill>
        <p:spPr bwMode="ltGray">
          <a:xfrm>
            <a:off x="0" y="127"/>
            <a:ext cx="9143433" cy="6856508"/>
          </a:xfrm>
          <a:prstGeom prst="rect">
            <a:avLst/>
          </a:prstGeom>
          <a:noFill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1" y="1371371"/>
            <a:ext cx="8490331" cy="2412959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TeleGrotesk HEADLINE </a:t>
            </a:r>
            <a: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Maximum of 3 lines</a:t>
            </a:r>
            <a:b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98FAE7-31A4-4BF7-96B9-A7C0850C704A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2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7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1" y="1"/>
            <a:ext cx="9142472" cy="6858000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1" y="3591686"/>
            <a:ext cx="8490331" cy="2255604"/>
          </a:xfrm>
        </p:spPr>
        <p:txBody>
          <a:bodyPr anchor="b" anchorCtr="0"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TeleGrotesk HEADLINE </a:t>
            </a:r>
            <a: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Maximum of 3 lines</a:t>
            </a:r>
            <a:b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18B6681-BDA9-4757-81B0-CBF17BE56D73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48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ish slide magent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1" y="1371371"/>
            <a:ext cx="8490331" cy="2412959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</a:t>
            </a:r>
            <a: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Maximum of 3 lines</a:t>
            </a:r>
            <a:b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80DA265-288A-4FA5-BD95-1BCF5BE9CF9D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pic>
        <p:nvPicPr>
          <p:cNvPr id="7" name="Grafik 21" descr="TSY_Logo_3c_p.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326551" y="6255587"/>
            <a:ext cx="2606611" cy="47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72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9144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2FEC39F-E7F8-4BE2-95B2-C16C33BD7358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72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1" y="261214"/>
            <a:ext cx="4179209" cy="854645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 smtClean="0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6551" y="1469326"/>
            <a:ext cx="4179855" cy="4440630"/>
          </a:xfrm>
        </p:spPr>
        <p:txBody>
          <a:bodyPr anchor="ctr"/>
          <a:lstStyle>
            <a:lvl1pPr>
              <a:defRPr sz="1600" baseline="0"/>
            </a:lvl1pPr>
            <a:lvl2pPr>
              <a:defRPr sz="1600"/>
            </a:lvl2pPr>
            <a:lvl3pPr>
              <a:buClr>
                <a:schemeClr val="tx1"/>
              </a:buClr>
              <a:defRPr sz="1600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>
          <a:xfrm>
            <a:off x="4637027" y="1"/>
            <a:ext cx="4506406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0FCFE77-6EB1-46DA-9278-7C7DB82D3D02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68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37027" y="261214"/>
            <a:ext cx="4181760" cy="854645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 smtClean="0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637027" y="1469326"/>
            <a:ext cx="4179855" cy="4440630"/>
          </a:xfrm>
        </p:spPr>
        <p:txBody>
          <a:bodyPr anchor="ctr"/>
          <a:lstStyle>
            <a:lvl1pPr>
              <a:defRPr sz="1600"/>
            </a:lvl1pPr>
            <a:lvl2pPr>
              <a:defRPr sz="1600"/>
            </a:lvl2pPr>
            <a:lvl3pPr>
              <a:buClr>
                <a:schemeClr val="tx1"/>
              </a:buClr>
              <a:defRPr sz="1600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506406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F20412F-871D-4D19-B533-32F67FAAA376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0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796C1-BE04-4094-B23C-DCE3A50740B4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1" y="266693"/>
            <a:ext cx="8490331" cy="533385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 smtClean="0"/>
              <a:t>TeleGrotesk Headline Ultra 28 (32) 40 pt</a:t>
            </a:r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(1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2" y="266693"/>
            <a:ext cx="8494560" cy="533385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 smtClean="0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6551" y="1469326"/>
            <a:ext cx="8490331" cy="444063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26E39-E29C-4798-90DD-4D19B01BC21B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shaded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3"/>
          <p:cNvSpPr>
            <a:spLocks/>
          </p:cNvSpPr>
          <p:nvPr userDrawn="1"/>
        </p:nvSpPr>
        <p:spPr bwMode="invGray">
          <a:xfrm>
            <a:off x="326552" y="3229352"/>
            <a:ext cx="8490241" cy="2354087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30608" tIns="65304" rIns="130608" bIns="65304"/>
          <a:lstStyle/>
          <a:p>
            <a:pPr defTabSz="522671" fontAlgn="base">
              <a:lnSpc>
                <a:spcPts val="3628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solidFill>
                <a:srgbClr val="E20074"/>
              </a:solidFill>
              <a:latin typeface="TeleGrotesk Headline Ultra" pitchFamily="2" charset="0"/>
              <a:cs typeface="Arial Unicode MS" panose="020B0604020202020204" pitchFamily="34" charset="-128"/>
            </a:endParaRPr>
          </a:p>
        </p:txBody>
      </p:sp>
      <p:sp>
        <p:nvSpPr>
          <p:cNvPr id="13" name="Titel 3"/>
          <p:cNvSpPr>
            <a:spLocks/>
          </p:cNvSpPr>
          <p:nvPr userDrawn="1"/>
        </p:nvSpPr>
        <p:spPr bwMode="invGray">
          <a:xfrm>
            <a:off x="326552" y="2058731"/>
            <a:ext cx="8195140" cy="3524708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30608" tIns="65304" rIns="130608" bIns="65304"/>
          <a:lstStyle/>
          <a:p>
            <a:pPr defTabSz="522671" fontAlgn="base">
              <a:lnSpc>
                <a:spcPts val="3628"/>
              </a:lnSpc>
              <a:spcBef>
                <a:spcPct val="0"/>
              </a:spcBef>
              <a:spcAft>
                <a:spcPct val="0"/>
              </a:spcAft>
            </a:pPr>
            <a:endParaRPr lang="en-US" sz="3600" noProof="0" dirty="0">
              <a:solidFill>
                <a:srgbClr val="E20074"/>
              </a:solidFill>
              <a:latin typeface="TeleGrotesk Headline Ultra" pitchFamily="2" charset="0"/>
              <a:cs typeface="Arial Unicode MS" panose="020B0604020202020204" pitchFamily="34" charset="-128"/>
            </a:endParaRPr>
          </a:p>
        </p:txBody>
      </p:sp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ltGray">
          <a:xfrm>
            <a:off x="326551" y="2386505"/>
            <a:ext cx="7889164" cy="3196934"/>
          </a:xfrm>
          <a:solidFill>
            <a:schemeClr val="tx2"/>
          </a:solidFill>
        </p:spPr>
        <p:txBody>
          <a:bodyPr lIns="130608">
            <a:noAutofit/>
          </a:bodyPr>
          <a:lstStyle>
            <a:lvl1pPr>
              <a:defRPr sz="4400" smtClean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(Ultra)</a:t>
            </a:r>
            <a:br>
              <a:rPr lang="en-US" dirty="0" smtClean="0"/>
            </a:b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(48) 60 pt </a:t>
            </a:r>
            <a:endParaRPr lang="en-US" dirty="0" smtClean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6552" y="4848776"/>
            <a:ext cx="7641072" cy="352084"/>
          </a:xfrm>
        </p:spPr>
        <p:txBody>
          <a:bodyPr wrap="square" lIns="130608">
            <a:spAutoFit/>
          </a:bodyPr>
          <a:lstStyle>
            <a:lvl1pPr>
              <a:spcBef>
                <a:spcPts val="0"/>
              </a:spcBef>
              <a:defRPr sz="22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en-US" smtClean="0"/>
              <a:t>Sub-heading: TeleGrotesk Normal, 24 pt</a:t>
            </a:r>
            <a:endParaRPr lang="en-US" dirty="0" smtClean="0"/>
          </a:p>
        </p:txBody>
      </p:sp>
      <p:pic>
        <p:nvPicPr>
          <p:cNvPr id="22" name="Grafik 21" descr="TSY_Logo_3c_p.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6551" y="6056888"/>
            <a:ext cx="3271742" cy="59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3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2" y="266693"/>
            <a:ext cx="8494560" cy="533385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 smtClean="0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6551" y="1469326"/>
            <a:ext cx="4179855" cy="444063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buClr>
                <a:schemeClr val="tx1"/>
              </a:buClr>
              <a:defRPr sz="1600"/>
            </a:lvl3pPr>
            <a:lvl4pPr>
              <a:buClr>
                <a:schemeClr val="tx1"/>
              </a:buClr>
              <a:defRPr sz="1600" baseline="0"/>
            </a:lvl4pPr>
            <a:lvl5pPr>
              <a:buClr>
                <a:schemeClr val="tx1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637027" y="1469326"/>
            <a:ext cx="4179855" cy="444063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buClr>
                <a:schemeClr val="tx1"/>
              </a:buClr>
              <a:defRPr sz="1600" baseline="0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B07A-C1DE-4B7D-9D32-6CF28A8B8FC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3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1" y="266693"/>
            <a:ext cx="8490331" cy="533385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 smtClean="0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6551" y="1469326"/>
            <a:ext cx="2728654" cy="444063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buClr>
                <a:schemeClr val="tx1"/>
              </a:buClr>
              <a:defRPr sz="1600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089997" y="1469326"/>
            <a:ext cx="2728654" cy="444063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buClr>
                <a:schemeClr val="tx1"/>
              </a:buClr>
              <a:defRPr sz="1600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 hasCustomPrompt="1"/>
          </p:nvPr>
        </p:nvSpPr>
        <p:spPr>
          <a:xfrm>
            <a:off x="3209158" y="1469326"/>
            <a:ext cx="2728654" cy="4440630"/>
          </a:xfrm>
        </p:spPr>
        <p:txBody>
          <a:bodyPr/>
          <a:lstStyle>
            <a:lvl1pPr>
              <a:defRPr/>
            </a:lvl1pPr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755EC56-C7F4-410D-808E-D480EA3BE09D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16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4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1" y="266693"/>
            <a:ext cx="8490331" cy="533385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6551" y="1469326"/>
            <a:ext cx="2024617" cy="4440630"/>
          </a:xfrm>
        </p:spPr>
        <p:txBody>
          <a:bodyPr/>
          <a:lstStyle>
            <a:lvl1pPr>
              <a:defRPr sz="1600" baseline="0"/>
            </a:lvl1pPr>
            <a:lvl2pPr>
              <a:defRPr sz="1600"/>
            </a:lvl2pPr>
            <a:lvl3pPr>
              <a:buClr>
                <a:schemeClr val="tx1"/>
              </a:buClr>
              <a:defRPr sz="1600"/>
            </a:lvl3pPr>
            <a:lvl4pPr>
              <a:buClr>
                <a:schemeClr val="tx1"/>
              </a:buClr>
              <a:defRPr sz="1600" baseline="0"/>
            </a:lvl4pPr>
            <a:lvl5pPr>
              <a:buClr>
                <a:schemeClr val="tx1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637760" y="1469326"/>
            <a:ext cx="2024617" cy="4440630"/>
          </a:xfrm>
        </p:spPr>
        <p:txBody>
          <a:bodyPr/>
          <a:lstStyle>
            <a:lvl1pPr>
              <a:defRPr sz="1600"/>
            </a:lvl1pPr>
            <a:lvl2pPr>
              <a:defRPr sz="1600" baseline="0"/>
            </a:lvl2pPr>
            <a:lvl3pPr>
              <a:buClr>
                <a:schemeClr val="tx1"/>
              </a:buClr>
              <a:defRPr sz="1600"/>
            </a:lvl3pPr>
            <a:lvl4pPr>
              <a:buClr>
                <a:schemeClr val="tx1"/>
              </a:buClr>
              <a:defRPr sz="1600" baseline="0"/>
            </a:lvl4pPr>
            <a:lvl5pPr>
              <a:buClr>
                <a:schemeClr val="tx1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 hasCustomPrompt="1"/>
          </p:nvPr>
        </p:nvSpPr>
        <p:spPr>
          <a:xfrm>
            <a:off x="2483039" y="1469326"/>
            <a:ext cx="2024617" cy="4440630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Inhaltsplatzhalter 3"/>
          <p:cNvSpPr>
            <a:spLocks noGrp="1"/>
          </p:cNvSpPr>
          <p:nvPr>
            <p:ph sz="half" idx="14" hasCustomPrompt="1"/>
          </p:nvPr>
        </p:nvSpPr>
        <p:spPr>
          <a:xfrm>
            <a:off x="6792481" y="1469326"/>
            <a:ext cx="2024617" cy="4440630"/>
          </a:xfrm>
        </p:spPr>
        <p:txBody>
          <a:bodyPr/>
          <a:lstStyle>
            <a:lvl1pPr>
              <a:defRPr sz="1600"/>
            </a:lvl1pPr>
            <a:lvl2pPr>
              <a:defRPr sz="1600" baseline="0"/>
            </a:lvl2pPr>
            <a:lvl3pPr>
              <a:buClr>
                <a:schemeClr val="tx1"/>
              </a:buClr>
              <a:defRPr sz="1600" baseline="0"/>
            </a:lvl3pPr>
            <a:lvl4pPr>
              <a:buClr>
                <a:schemeClr val="tx1"/>
              </a:buClr>
              <a:defRPr sz="1600" baseline="0"/>
            </a:lvl4pPr>
            <a:lvl5pPr>
              <a:buClr>
                <a:schemeClr val="tx1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CFF1DF7-9FDD-43B4-AA49-96257DE6B2CE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31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ou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 userDrawn="1"/>
        </p:nvSpPr>
        <p:spPr bwMode="gray">
          <a:xfrm>
            <a:off x="0" y="6099200"/>
            <a:ext cx="3231360" cy="758801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/>
        </p:spPr>
        <p:txBody>
          <a:bodyPr wrap="square" lIns="97956" tIns="97956" rIns="97956" bIns="97956" rtlCol="0" anchor="ctr" anchorCtr="0">
            <a:noAutofit/>
          </a:bodyPr>
          <a:lstStyle/>
          <a:p>
            <a:pPr algn="ctr" defTabSz="414765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en-US" sz="16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2" y="266693"/>
            <a:ext cx="8494560" cy="533385"/>
          </a:xfrm>
        </p:spPr>
        <p:txBody>
          <a:bodyPr/>
          <a:lstStyle>
            <a:lvl1pPr marL="0" indent="0">
              <a:defRPr sz="2200"/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Ultra (24) 28 32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6551" y="1469326"/>
            <a:ext cx="4179855" cy="4812735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 marL="164144" indent="-163260">
              <a:buClr>
                <a:schemeClr val="tx1"/>
              </a:buClr>
              <a:defRPr sz="1300" baseline="0"/>
            </a:lvl3pPr>
            <a:lvl4pPr marL="326520" indent="-163260">
              <a:buClr>
                <a:schemeClr val="tx1"/>
              </a:buClr>
              <a:defRPr sz="1300" baseline="0"/>
            </a:lvl4pPr>
            <a:lvl5pPr marL="0" indent="0">
              <a:spcBef>
                <a:spcPts val="726"/>
              </a:spcBef>
              <a:spcAft>
                <a:spcPts val="726"/>
              </a:spcAft>
              <a:buClr>
                <a:schemeClr val="tx1"/>
              </a:buClr>
              <a:buNone/>
              <a:defRPr sz="1300">
                <a:solidFill>
                  <a:schemeClr val="tx2"/>
                </a:solidFill>
                <a:latin typeface="Tele-GroteskFet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smtClean="0"/>
              <a:t>Click to edit text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Quotation/lead-in</a:t>
            </a:r>
          </a:p>
        </p:txBody>
      </p:sp>
      <p:sp>
        <p:nvSpPr>
          <p:cNvPr id="8" name="Inhaltsplatzhalter 3"/>
          <p:cNvSpPr>
            <a:spLocks noGrp="1"/>
          </p:cNvSpPr>
          <p:nvPr>
            <p:ph sz="half" idx="13" hasCustomPrompt="1"/>
          </p:nvPr>
        </p:nvSpPr>
        <p:spPr>
          <a:xfrm>
            <a:off x="4637027" y="1469326"/>
            <a:ext cx="4179855" cy="481273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300" dirty="0" smtClean="0"/>
            </a:lvl1pPr>
            <a:lvl2pPr>
              <a:defRPr lang="de-DE" sz="1300" dirty="0" smtClean="0"/>
            </a:lvl2pPr>
            <a:lvl3pPr marL="164144" indent="-163260">
              <a:defRPr lang="de-DE" sz="1300" dirty="0" smtClean="0"/>
            </a:lvl3pPr>
            <a:lvl4pPr marL="326520" indent="-163260">
              <a:defRPr lang="de-DE" sz="1300" dirty="0" smtClean="0"/>
            </a:lvl4pPr>
            <a:lvl5pPr>
              <a:defRPr lang="de-DE" sz="13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smtClean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smtClean="0"/>
              <a:t>Fourth level</a:t>
            </a:r>
          </a:p>
          <a:p>
            <a:pPr marL="0" lvl="4" indent="0">
              <a:spcBef>
                <a:spcPts val="726"/>
              </a:spcBef>
              <a:spcAft>
                <a:spcPts val="726"/>
              </a:spcAft>
              <a:buClr>
                <a:schemeClr val="tx1"/>
              </a:buClr>
              <a:buNone/>
            </a:pPr>
            <a:r>
              <a:rPr lang="en-US" smtClean="0"/>
              <a:t>Quotation/lead-in</a:t>
            </a:r>
            <a:endParaRPr lang="en-US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093E5AD-FD47-4A18-985F-0501C7BBDA14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73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out (3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 userDrawn="1"/>
        </p:nvSpPr>
        <p:spPr bwMode="gray">
          <a:xfrm>
            <a:off x="0" y="6099200"/>
            <a:ext cx="3231360" cy="758801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/>
        </p:spPr>
        <p:txBody>
          <a:bodyPr wrap="square" lIns="97956" tIns="97956" rIns="97956" bIns="97956" rtlCol="0" anchor="ctr" anchorCtr="0">
            <a:noAutofit/>
          </a:bodyPr>
          <a:lstStyle/>
          <a:p>
            <a:pPr algn="ctr" defTabSz="414765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en-US" sz="16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1" y="266693"/>
            <a:ext cx="8490331" cy="533385"/>
          </a:xfrm>
        </p:spPr>
        <p:txBody>
          <a:bodyPr/>
          <a:lstStyle>
            <a:lvl1pPr marL="0" indent="0">
              <a:defRPr sz="2200"/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Ultra (24) 28 32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6551" y="1469326"/>
            <a:ext cx="2728536" cy="4812735"/>
          </a:xfrm>
        </p:spPr>
        <p:txBody>
          <a:bodyPr/>
          <a:lstStyle>
            <a:lvl1pPr>
              <a:defRPr sz="1300"/>
            </a:lvl1pPr>
            <a:lvl2pPr>
              <a:defRPr sz="1300" baseline="0"/>
            </a:lvl2pPr>
            <a:lvl3pPr marL="164144" indent="-163260">
              <a:buClr>
                <a:schemeClr val="tx1"/>
              </a:buClr>
              <a:defRPr sz="1300"/>
            </a:lvl3pPr>
            <a:lvl4pPr marL="326520" indent="-163260">
              <a:buClr>
                <a:schemeClr val="tx1"/>
              </a:buClr>
              <a:defRPr sz="1300"/>
            </a:lvl4pPr>
            <a:lvl5pPr marL="0" indent="0">
              <a:spcBef>
                <a:spcPts val="726"/>
              </a:spcBef>
              <a:spcAft>
                <a:spcPts val="726"/>
              </a:spcAft>
              <a:buClr>
                <a:schemeClr val="tx1"/>
              </a:buClr>
              <a:buNone/>
              <a:defRPr sz="1300">
                <a:solidFill>
                  <a:schemeClr val="tx2"/>
                </a:solidFill>
                <a:latin typeface="Tele-GroteskFet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Quotation/lead-in</a:t>
            </a:r>
            <a:endParaRPr lang="en-US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3209217" y="1469326"/>
            <a:ext cx="2728536" cy="481273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300" dirty="0" smtClean="0"/>
            </a:lvl1pPr>
            <a:lvl2pPr>
              <a:defRPr lang="de-DE" sz="1300" dirty="0" smtClean="0"/>
            </a:lvl2pPr>
            <a:lvl3pPr marL="164144" indent="-163260">
              <a:defRPr lang="de-DE" sz="1300" baseline="0" dirty="0" smtClean="0"/>
            </a:lvl3pPr>
            <a:lvl4pPr marL="326520" indent="-163260">
              <a:defRPr lang="de-DE" sz="1300" dirty="0" smtClean="0"/>
            </a:lvl4pPr>
            <a:lvl5pPr>
              <a:defRPr lang="de-DE" sz="13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smtClean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smtClean="0"/>
              <a:t>Fourth level</a:t>
            </a:r>
          </a:p>
          <a:p>
            <a:pPr marL="0" lvl="4" indent="0">
              <a:spcBef>
                <a:spcPts val="726"/>
              </a:spcBef>
              <a:spcAft>
                <a:spcPts val="726"/>
              </a:spcAft>
              <a:buClr>
                <a:schemeClr val="tx1"/>
              </a:buClr>
              <a:buNone/>
            </a:pPr>
            <a:r>
              <a:rPr lang="en-US" smtClean="0"/>
              <a:t>Quotation/lead-in</a:t>
            </a:r>
            <a:endParaRPr lang="en-US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 hasCustomPrompt="1"/>
          </p:nvPr>
        </p:nvSpPr>
        <p:spPr>
          <a:xfrm>
            <a:off x="6090115" y="1469326"/>
            <a:ext cx="2728536" cy="481273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300" dirty="0" smtClean="0"/>
            </a:lvl1pPr>
            <a:lvl2pPr>
              <a:defRPr lang="de-DE" sz="1300" baseline="0" dirty="0" smtClean="0"/>
            </a:lvl2pPr>
            <a:lvl3pPr marL="164144" indent="-163260">
              <a:defRPr lang="de-DE" sz="1300" baseline="0" dirty="0" smtClean="0"/>
            </a:lvl3pPr>
            <a:lvl4pPr marL="326520" indent="-163260">
              <a:defRPr lang="de-DE" sz="1300" baseline="0" dirty="0" smtClean="0"/>
            </a:lvl4pPr>
            <a:lvl5pPr>
              <a:defRPr lang="de-DE" sz="13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smtClean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smtClean="0"/>
              <a:t>Fourth level</a:t>
            </a:r>
          </a:p>
          <a:p>
            <a:pPr marL="0" lvl="4" indent="0">
              <a:spcBef>
                <a:spcPts val="726"/>
              </a:spcBef>
              <a:spcAft>
                <a:spcPts val="726"/>
              </a:spcAft>
              <a:buClr>
                <a:schemeClr val="tx1"/>
              </a:buClr>
              <a:buNone/>
            </a:pPr>
            <a:r>
              <a:rPr lang="en-US" smtClean="0"/>
              <a:t>Quotation/lead-in</a:t>
            </a:r>
            <a:endParaRPr lang="en-US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680C302-2FBF-4984-9B5E-79740EC6B745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62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ndout (4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 userDrawn="1"/>
        </p:nvSpPr>
        <p:spPr bwMode="gray">
          <a:xfrm>
            <a:off x="0" y="6099200"/>
            <a:ext cx="3231360" cy="758801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/>
        </p:spPr>
        <p:txBody>
          <a:bodyPr wrap="square" lIns="97956" tIns="97956" rIns="97956" bIns="97956" rtlCol="0" anchor="ctr" anchorCtr="0">
            <a:noAutofit/>
          </a:bodyPr>
          <a:lstStyle/>
          <a:p>
            <a:pPr algn="ctr" defTabSz="414765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en-US" sz="16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1" y="266693"/>
            <a:ext cx="8490331" cy="533385"/>
          </a:xfrm>
        </p:spPr>
        <p:txBody>
          <a:bodyPr/>
          <a:lstStyle>
            <a:lvl1pPr marL="0" indent="0">
              <a:defRPr sz="2200"/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Ultra (24) 28 32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6551" y="1469326"/>
            <a:ext cx="2024617" cy="4812735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 marL="164144" indent="-163260">
              <a:buClr>
                <a:schemeClr val="tx1"/>
              </a:buClr>
              <a:defRPr sz="1300" baseline="0"/>
            </a:lvl3pPr>
            <a:lvl4pPr marL="326520" indent="-163260">
              <a:buClr>
                <a:schemeClr val="tx1"/>
              </a:buClr>
              <a:defRPr sz="1300" baseline="0"/>
            </a:lvl4pPr>
            <a:lvl5pPr marL="0" indent="0">
              <a:spcBef>
                <a:spcPts val="726"/>
              </a:spcBef>
              <a:spcAft>
                <a:spcPts val="726"/>
              </a:spcAft>
              <a:buClr>
                <a:schemeClr val="tx1"/>
              </a:buClr>
              <a:buNone/>
              <a:defRPr sz="1300">
                <a:solidFill>
                  <a:schemeClr val="tx2"/>
                </a:solidFill>
                <a:latin typeface="Tele-GroteskFet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Quotation/lead-in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2481789" y="1469326"/>
            <a:ext cx="2024617" cy="481273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300" dirty="0" smtClean="0"/>
            </a:lvl1pPr>
            <a:lvl2pPr>
              <a:defRPr lang="de-DE" sz="1300" baseline="0" dirty="0" smtClean="0"/>
            </a:lvl2pPr>
            <a:lvl3pPr marL="164144" indent="-163260">
              <a:defRPr lang="de-DE" sz="1300" dirty="0" smtClean="0"/>
            </a:lvl3pPr>
            <a:lvl4pPr marL="326520" indent="-163260">
              <a:defRPr lang="de-DE" sz="1300" dirty="0" smtClean="0"/>
            </a:lvl4pPr>
            <a:lvl5pPr>
              <a:defRPr lang="de-DE" sz="13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 smtClean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 smtClean="0"/>
              <a:t>Fourth level</a:t>
            </a:r>
          </a:p>
          <a:p>
            <a:pPr marL="0" lvl="4" indent="0">
              <a:spcBef>
                <a:spcPts val="726"/>
              </a:spcBef>
              <a:spcAft>
                <a:spcPts val="726"/>
              </a:spcAft>
              <a:buClr>
                <a:schemeClr val="tx1"/>
              </a:buClr>
              <a:buNone/>
            </a:pPr>
            <a:r>
              <a:rPr lang="en-US" dirty="0" smtClean="0"/>
              <a:t>Quotation/lead-in</a:t>
            </a:r>
            <a:endParaRPr lang="en-US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 hasCustomPrompt="1"/>
          </p:nvPr>
        </p:nvSpPr>
        <p:spPr>
          <a:xfrm>
            <a:off x="4637027" y="1469326"/>
            <a:ext cx="2024617" cy="481273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300" dirty="0" smtClean="0"/>
            </a:lvl1pPr>
            <a:lvl2pPr>
              <a:defRPr lang="de-DE" sz="1300" dirty="0" smtClean="0"/>
            </a:lvl2pPr>
            <a:lvl3pPr marL="164144" indent="-163260">
              <a:defRPr lang="de-DE" sz="1300" dirty="0" smtClean="0"/>
            </a:lvl3pPr>
            <a:lvl4pPr marL="326520" indent="-163260">
              <a:defRPr lang="de-DE" sz="1300" dirty="0" smtClean="0"/>
            </a:lvl4pPr>
            <a:lvl5pPr>
              <a:defRPr lang="de-DE" sz="13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 smtClean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 smtClean="0"/>
              <a:t>Fourth level</a:t>
            </a:r>
          </a:p>
          <a:p>
            <a:pPr marL="0" lvl="4" indent="0">
              <a:spcBef>
                <a:spcPts val="726"/>
              </a:spcBef>
              <a:spcAft>
                <a:spcPts val="726"/>
              </a:spcAft>
              <a:buClr>
                <a:schemeClr val="tx1"/>
              </a:buClr>
              <a:buNone/>
            </a:pPr>
            <a:r>
              <a:rPr lang="en-US" dirty="0" smtClean="0"/>
              <a:t>Quotation/lead-in</a:t>
            </a:r>
            <a:endParaRPr lang="en-US" dirty="0"/>
          </a:p>
        </p:txBody>
      </p:sp>
      <p:sp>
        <p:nvSpPr>
          <p:cNvPr id="10" name="Inhaltsplatzhalter 3"/>
          <p:cNvSpPr>
            <a:spLocks noGrp="1"/>
          </p:cNvSpPr>
          <p:nvPr>
            <p:ph sz="half" idx="14" hasCustomPrompt="1"/>
          </p:nvPr>
        </p:nvSpPr>
        <p:spPr>
          <a:xfrm>
            <a:off x="6792265" y="1469326"/>
            <a:ext cx="2024617" cy="481273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300" dirty="0" smtClean="0"/>
            </a:lvl1pPr>
            <a:lvl2pPr>
              <a:defRPr lang="de-DE" sz="1300" dirty="0" smtClean="0"/>
            </a:lvl2pPr>
            <a:lvl3pPr marL="164144" indent="-163260">
              <a:defRPr lang="de-DE" sz="1300" dirty="0" smtClean="0"/>
            </a:lvl3pPr>
            <a:lvl4pPr marL="326520" indent="-163260">
              <a:defRPr lang="de-DE" sz="1300" dirty="0" smtClean="0"/>
            </a:lvl4pPr>
            <a:lvl5pPr>
              <a:defRPr lang="de-DE" sz="13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smtClean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smtClean="0"/>
              <a:t>Fourth level</a:t>
            </a:r>
          </a:p>
          <a:p>
            <a:pPr marL="0" lvl="4" indent="0">
              <a:spcBef>
                <a:spcPts val="726"/>
              </a:spcBef>
              <a:spcAft>
                <a:spcPts val="726"/>
              </a:spcAft>
              <a:buClr>
                <a:schemeClr val="tx1"/>
              </a:buClr>
              <a:buNone/>
            </a:pPr>
            <a:r>
              <a:rPr lang="en-US" smtClean="0"/>
              <a:t>Quotation/lead-in</a:t>
            </a:r>
            <a:endParaRPr lang="en-US" dirty="0"/>
          </a:p>
        </p:txBody>
      </p:sp>
      <p:sp>
        <p:nvSpPr>
          <p:cNvPr id="15" name="Datumsplatzhalter 1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5E298D9-79B9-4772-BE11-C0FF414527D4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renn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8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 bwMode="black">
          <a:xfrm>
            <a:off x="304800" y="1773238"/>
            <a:ext cx="8496300" cy="2492990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920688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7D6C181F-C603-49C0-996F-FD118AFE841C}" type="datetime6">
              <a:rPr lang="en-US" smtClean="0">
                <a:solidFill>
                  <a:srgbClr val="000000"/>
                </a:solidFill>
              </a:rPr>
              <a:t>January 17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000000"/>
                </a:solidFill>
              </a:rPr>
              <a:t>Angular JS                                      T-Systems Russia, Boris Finkelshteyn</a:t>
            </a:r>
            <a:endParaRPr lang="de-DE">
              <a:solidFill>
                <a:srgbClr val="000000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EF856C3B-4879-44CB-8ACD-F9C43CE31EF6}" type="slidenum">
              <a:rPr lang="de-DE">
                <a:solidFill>
                  <a:srgbClr val="000000"/>
                </a:solidFill>
              </a:rPr>
              <a:pPr/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726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full-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19204_62681_PowerPoint_(RGB)_2017-11-30"/>
          <p:cNvPicPr>
            <a:picLocks noGrp="1" noChangeAspect="1"/>
          </p:cNvPicPr>
          <p:nvPr isPhoto="1" userDrawn="1"/>
        </p:nvPicPr>
        <p:blipFill>
          <a:blip r:embed="rId5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9144000" cy="6851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9"/>
          <p:cNvGrpSpPr>
            <a:grpSpLocks/>
          </p:cNvGrpSpPr>
          <p:nvPr/>
        </p:nvGrpSpPr>
        <p:grpSpPr bwMode="gray">
          <a:xfrm>
            <a:off x="327897" y="3996861"/>
            <a:ext cx="8495361" cy="2536888"/>
            <a:chOff x="251" y="2379"/>
            <a:chExt cx="5282" cy="1510"/>
          </a:xfrm>
        </p:grpSpPr>
        <p:sp>
          <p:nvSpPr>
            <p:cNvPr id="15" name="Titel 3"/>
            <p:cNvSpPr>
              <a:spLocks/>
            </p:cNvSpPr>
            <p:nvPr>
              <p:custDataLst>
                <p:tags r:id="rId1"/>
              </p:custDataLst>
            </p:nvPr>
          </p:nvSpPr>
          <p:spPr bwMode="gray">
            <a:xfrm>
              <a:off x="251" y="3208"/>
              <a:ext cx="5282" cy="681"/>
            </a:xfrm>
            <a:prstGeom prst="rect">
              <a:avLst/>
            </a:prstGeom>
            <a:solidFill>
              <a:srgbClr val="E20074">
                <a:alpha val="7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144000" tIns="72000" rIns="144000" bIns="72000"/>
            <a:lstStyle/>
            <a:p>
              <a:pPr defTabSz="522637" fontAlgn="base">
                <a:lnSpc>
                  <a:spcPts val="3627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solidFill>
                  <a:srgbClr val="E20074"/>
                </a:solidFill>
                <a:latin typeface="TeleGrotesk Headline Ultra" pitchFamily="2" charset="0"/>
                <a:cs typeface="Arial Unicode MS" pitchFamily="34" charset="-128"/>
              </a:endParaRPr>
            </a:p>
          </p:txBody>
        </p:sp>
        <p:sp>
          <p:nvSpPr>
            <p:cNvPr id="16" name="Titel 3"/>
            <p:cNvSpPr>
              <a:spLocks/>
            </p:cNvSpPr>
            <p:nvPr>
              <p:custDataLst>
                <p:tags r:id="rId2"/>
              </p:custDataLst>
            </p:nvPr>
          </p:nvSpPr>
          <p:spPr bwMode="gray">
            <a:xfrm>
              <a:off x="251" y="2379"/>
              <a:ext cx="4817" cy="1510"/>
            </a:xfrm>
            <a:prstGeom prst="rect">
              <a:avLst/>
            </a:prstGeom>
            <a:solidFill>
              <a:srgbClr val="E20074">
                <a:alpha val="7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144000" tIns="72000" rIns="144000" bIns="72000"/>
            <a:lstStyle/>
            <a:p>
              <a:pPr defTabSz="522637" fontAlgn="base">
                <a:lnSpc>
                  <a:spcPts val="3627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solidFill>
                  <a:srgbClr val="E20074"/>
                </a:solidFill>
                <a:latin typeface="TeleGrotesk Headline Ultra" pitchFamily="2" charset="0"/>
                <a:cs typeface="Arial Unicode MS" pitchFamily="34" charset="-128"/>
              </a:endParaRPr>
            </a:p>
          </p:txBody>
        </p:sp>
        <p:sp>
          <p:nvSpPr>
            <p:cNvPr id="17" name="Rectangle 4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251" y="2563"/>
              <a:ext cx="4502" cy="1326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lIns="144000" tIns="72000" rIns="144000" bIns="72000" anchor="ctr"/>
            <a:lstStyle/>
            <a:p>
              <a:pPr defTabSz="414654" fontAlgn="base">
                <a:lnSpc>
                  <a:spcPts val="1632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  <a:buFont typeface="Wingdings" pitchFamily="2" charset="2"/>
                <a:buChar char="§"/>
              </a:pPr>
              <a:endParaRPr lang="en-US" sz="160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itchFamily="34" charset="-128"/>
              </a:endParaRPr>
            </a:p>
          </p:txBody>
        </p:sp>
      </p:grpSp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gray">
          <a:xfrm>
            <a:off x="328320" y="3386999"/>
            <a:ext cx="7239314" cy="1507413"/>
          </a:xfrm>
          <a:noFill/>
        </p:spPr>
        <p:txBody>
          <a:bodyPr wrap="square" lIns="130599">
            <a:spAutoFit/>
          </a:bodyPr>
          <a:lstStyle>
            <a:lvl1pPr>
              <a:defRPr sz="3600" smtClean="0">
                <a:solidFill>
                  <a:schemeClr val="bg1"/>
                </a:solidFill>
                <a:latin typeface="TeleGrotesk Headline Ultra" pitchFamily="2" charset="0"/>
              </a:defRPr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(Ultra)</a:t>
            </a:r>
            <a:br>
              <a:rPr lang="en-US" dirty="0" smtClean="0"/>
            </a:b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(40) 48 pt</a:t>
            </a:r>
            <a:endParaRPr lang="en-US" dirty="0" smtClean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8320" y="5177782"/>
            <a:ext cx="7239314" cy="352084"/>
          </a:xfrm>
        </p:spPr>
        <p:txBody>
          <a:bodyPr wrap="square" lIns="130599">
            <a:spAutoFit/>
          </a:bodyPr>
          <a:lstStyle>
            <a:lvl1pPr>
              <a:spcBef>
                <a:spcPts val="0"/>
              </a:spcBef>
              <a:defRPr sz="22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en-US" smtClean="0"/>
              <a:t>Sub-heading: TeleGrotesk Normal, 24 pt</a:t>
            </a:r>
            <a:endParaRPr lang="en-US" dirty="0"/>
          </a:p>
        </p:txBody>
      </p:sp>
      <p:pic>
        <p:nvPicPr>
          <p:cNvPr id="28" name="Grafik 27" descr="TSY_Logo_3c_p.emf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9666" y="5896922"/>
            <a:ext cx="3271742" cy="59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7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/>
          <p:cNvPicPr preferRelativeResize="0">
            <a:picLocks noChangeAspect="1" noChangeArrowheads="1"/>
          </p:cNvPicPr>
          <p:nvPr userDrawn="1"/>
        </p:nvPicPr>
        <p:blipFill>
          <a:blip r:embed="rId2"/>
          <a:srcRect b="38618"/>
          <a:stretch>
            <a:fillRect/>
          </a:stretch>
        </p:blipFill>
        <p:spPr bwMode="gray">
          <a:xfrm>
            <a:off x="326880" y="326517"/>
            <a:ext cx="8490331" cy="3476496"/>
          </a:xfrm>
          <a:prstGeom prst="rect">
            <a:avLst/>
          </a:prstGeom>
          <a:noFill/>
        </p:spPr>
      </p:pic>
      <p:pic>
        <p:nvPicPr>
          <p:cNvPr id="10" name="Picture 27" descr="magenta_flaeche_70"/>
          <p:cNvPicPr>
            <a:picLocks noChangeArrowheads="1"/>
          </p:cNvPicPr>
          <p:nvPr userDrawn="1"/>
        </p:nvPicPr>
        <p:blipFill>
          <a:blip r:embed="rId3" cstate="print"/>
          <a:srcRect r="11" b="-468"/>
          <a:stretch>
            <a:fillRect/>
          </a:stretch>
        </p:blipFill>
        <p:spPr bwMode="gray">
          <a:xfrm>
            <a:off x="326551" y="3319796"/>
            <a:ext cx="8490331" cy="485538"/>
          </a:xfrm>
          <a:prstGeom prst="rect">
            <a:avLst/>
          </a:prstGeom>
          <a:noFill/>
        </p:spPr>
      </p:pic>
      <p:sp>
        <p:nvSpPr>
          <p:cNvPr id="45058" name="Titelplatzhalter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326551" y="3644048"/>
            <a:ext cx="8490331" cy="1939391"/>
          </a:xfrm>
          <a:solidFill>
            <a:schemeClr val="tx2"/>
          </a:solidFill>
        </p:spPr>
        <p:txBody>
          <a:bodyPr lIns="130599">
            <a:noAutofit/>
          </a:bodyPr>
          <a:lstStyle>
            <a:lvl1pPr>
              <a:defRPr sz="3600" smtClean="0">
                <a:solidFill>
                  <a:schemeClr val="bg1"/>
                </a:solidFill>
                <a:latin typeface="TeleGrotesk Headline Ultra" pitchFamily="2" charset="0"/>
              </a:defRPr>
            </a:lvl1pPr>
          </a:lstStyle>
          <a:p>
            <a:r>
              <a:rPr lang="en-US" smtClean="0"/>
              <a:t>TeleGrotesk Headline (Ultra)</a:t>
            </a:r>
            <a:br>
              <a:rPr lang="en-US" smtClean="0"/>
            </a:br>
            <a:r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2 lines, (40) 48 PT</a:t>
            </a:r>
            <a:endParaRPr lang="en-US" dirty="0" smtClean="0"/>
          </a:p>
        </p:txBody>
      </p:sp>
      <p:sp>
        <p:nvSpPr>
          <p:cNvPr id="45059" name="Textplatzhalter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326552" y="4848737"/>
            <a:ext cx="8496329" cy="352084"/>
          </a:xfrm>
        </p:spPr>
        <p:txBody>
          <a:bodyPr wrap="square" lIns="130599">
            <a:spAutoFit/>
          </a:bodyPr>
          <a:lstStyle>
            <a:lvl1pPr marL="0" marR="0" indent="0" algn="l" defTabSz="522637" rtl="0" eaLnBrk="1" fontAlgn="base" latinLnBrk="0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22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en-US" smtClean="0"/>
              <a:t>Sub-heading: TeleGrotesk Normal, 24 pt</a:t>
            </a:r>
            <a:endParaRPr lang="en-US" dirty="0"/>
          </a:p>
        </p:txBody>
      </p:sp>
      <p:pic>
        <p:nvPicPr>
          <p:cNvPr id="23" name="Grafik 22" descr="TSY_Logo_3c_p.emf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6551" y="6056888"/>
            <a:ext cx="3271742" cy="5942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magent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1" y="1371371"/>
            <a:ext cx="8490331" cy="2412959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</a:t>
            </a:r>
            <a: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Maximum of 3 lines</a:t>
            </a:r>
            <a:b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AE08171-0EAE-4879-9BFF-62C849FFABF2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0" y="745"/>
            <a:ext cx="9143433" cy="6856510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1" y="1371371"/>
            <a:ext cx="8490331" cy="2412959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</a:t>
            </a:r>
            <a: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Maximum of 3 lines</a:t>
            </a:r>
            <a:b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824B65A-8C2A-497F-8EED-DD1288461E05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51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764" y="1"/>
            <a:ext cx="9142472" cy="6858000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1" y="1371371"/>
            <a:ext cx="8490331" cy="2412959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</a:t>
            </a:r>
            <a: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Maximum of 3 lines</a:t>
            </a:r>
            <a:b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8F5B5B3-3F92-46A4-BD5C-CDE8EB377404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25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4"/>
          <p:cNvPicPr>
            <a:picLocks noChangeArrowheads="1"/>
          </p:cNvPicPr>
          <p:nvPr/>
        </p:nvPicPr>
        <p:blipFill>
          <a:blip r:embed="rId2"/>
          <a:stretch>
            <a:fillRect/>
          </a:stretch>
        </p:blipFill>
        <p:spPr bwMode="ltGray">
          <a:xfrm>
            <a:off x="0" y="127"/>
            <a:ext cx="9143433" cy="6856507"/>
          </a:xfrm>
          <a:prstGeom prst="rect">
            <a:avLst/>
          </a:prstGeom>
          <a:noFill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1" y="1371371"/>
            <a:ext cx="8490331" cy="2412959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TeleGrotesk HEADLINE </a:t>
            </a:r>
            <a: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Maximum of 3 lines</a:t>
            </a:r>
            <a:b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E9F897-6773-4314-B3B1-9B28FA7359EB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2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4"/>
          <p:cNvPicPr>
            <a:picLocks noChangeArrowheads="1"/>
          </p:cNvPicPr>
          <p:nvPr/>
        </p:nvPicPr>
        <p:blipFill>
          <a:blip r:embed="rId2"/>
          <a:stretch>
            <a:fillRect/>
          </a:stretch>
        </p:blipFill>
        <p:spPr bwMode="ltGray">
          <a:xfrm>
            <a:off x="-1" y="128"/>
            <a:ext cx="9143433" cy="6856510"/>
          </a:xfrm>
          <a:prstGeom prst="rect">
            <a:avLst/>
          </a:prstGeom>
          <a:noFill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1" y="1371371"/>
            <a:ext cx="8490331" cy="2412959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TeleGrotesk HEADLINE </a:t>
            </a:r>
            <a: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Maximum of 3 lines</a:t>
            </a:r>
            <a:b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04C3C80-178E-4DD3-872B-F4FA1F4DBDBE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7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gray">
          <a:xfrm>
            <a:off x="326552" y="261214"/>
            <a:ext cx="8490330" cy="533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noProof="0" dirty="0" smtClean="0"/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26551" y="1469326"/>
            <a:ext cx="8490331" cy="4441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to edit text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pic>
        <p:nvPicPr>
          <p:cNvPr id="22" name="Grafik 21" descr="TSY_Logo_3c_p.emf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26551" y="6275655"/>
            <a:ext cx="2606608" cy="473449"/>
          </a:xfrm>
          <a:prstGeom prst="rect">
            <a:avLst/>
          </a:prstGeom>
        </p:spPr>
      </p:pic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7647829" y="6331162"/>
            <a:ext cx="816378" cy="290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  <a:latin typeface="Tele-GroteskNor" pitchFamily="2" charset="0"/>
              </a:defRPr>
            </a:lvl1pPr>
          </a:lstStyle>
          <a:p>
            <a:fld id="{69EF3C21-904E-4403-80A0-E589DBDAB8D0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3"/>
          </p:nvPr>
        </p:nvSpPr>
        <p:spPr>
          <a:xfrm>
            <a:off x="3461443" y="6331162"/>
            <a:ext cx="4117810" cy="290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  <a:latin typeface="Tele-GroteskNor" pitchFamily="2" charset="0"/>
              </a:defRPr>
            </a:lvl1pPr>
          </a:lstStyle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4"/>
          </p:nvPr>
        </p:nvSpPr>
        <p:spPr>
          <a:xfrm>
            <a:off x="8532782" y="6331162"/>
            <a:ext cx="290631" cy="290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  <a:latin typeface="Tele-GroteskNor" pitchFamily="2" charset="0"/>
              </a:defRPr>
            </a:lvl1pPr>
          </a:lstStyle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898" r:id="rId2"/>
    <p:sldLayoutId id="2147483961" r:id="rId3"/>
    <p:sldLayoutId id="2147483711" r:id="rId4"/>
    <p:sldLayoutId id="2147483725" r:id="rId5"/>
    <p:sldLayoutId id="2147483928" r:id="rId6"/>
    <p:sldLayoutId id="2147483926" r:id="rId7"/>
    <p:sldLayoutId id="2147483976" r:id="rId8"/>
    <p:sldLayoutId id="2147483964" r:id="rId9"/>
    <p:sldLayoutId id="2147483965" r:id="rId10"/>
    <p:sldLayoutId id="2147483967" r:id="rId11"/>
    <p:sldLayoutId id="2147483968" r:id="rId12"/>
    <p:sldLayoutId id="2147483977" r:id="rId13"/>
    <p:sldLayoutId id="2147483972" r:id="rId14"/>
    <p:sldLayoutId id="2147483971" r:id="rId15"/>
    <p:sldLayoutId id="2147483973" r:id="rId16"/>
    <p:sldLayoutId id="2147483716" r:id="rId17"/>
    <p:sldLayoutId id="2147483718" r:id="rId18"/>
    <p:sldLayoutId id="2147483722" r:id="rId19"/>
    <p:sldLayoutId id="2147483723" r:id="rId20"/>
    <p:sldLayoutId id="2147483969" r:id="rId21"/>
    <p:sldLayoutId id="2147483970" r:id="rId22"/>
    <p:sldLayoutId id="2147483930" r:id="rId23"/>
    <p:sldLayoutId id="2147483959" r:id="rId24"/>
    <p:sldLayoutId id="2147483960" r:id="rId25"/>
    <p:sldLayoutId id="2147483978" r:id="rId26"/>
    <p:sldLayoutId id="2147483979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marL="0" indent="0" algn="l" defTabSz="414791" rtl="0" eaLnBrk="1" fontAlgn="base" hangingPunct="1">
        <a:lnSpc>
          <a:spcPct val="90000"/>
        </a:lnSpc>
        <a:spcBef>
          <a:spcPts val="0"/>
        </a:spcBef>
        <a:spcAft>
          <a:spcPct val="0"/>
        </a:spcAft>
        <a:defRPr lang="de-DE" sz="2900" kern="1200" dirty="0">
          <a:solidFill>
            <a:schemeClr val="tx2"/>
          </a:solidFill>
          <a:latin typeface="TeleGrotesk Headline Ultra" pitchFamily="2" charset="0"/>
          <a:ea typeface="+mj-ea"/>
          <a:cs typeface="TeleGrotesk Headline Ultra" pitchFamily="2" charset="0"/>
        </a:defRPr>
      </a:lvl1pPr>
      <a:lvl2pPr algn="l" defTabSz="52263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Tele-GroteskUlt" pitchFamily="2" charset="0"/>
        </a:defRPr>
      </a:lvl2pPr>
      <a:lvl3pPr algn="l" defTabSz="52263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Tele-GroteskUlt" pitchFamily="2" charset="0"/>
        </a:defRPr>
      </a:lvl3pPr>
      <a:lvl4pPr algn="l" defTabSz="52263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Tele-GroteskUlt" pitchFamily="2" charset="0"/>
        </a:defRPr>
      </a:lvl4pPr>
      <a:lvl5pPr algn="l" defTabSz="52263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Tele-GroteskUlt" pitchFamily="2" charset="0"/>
        </a:defRPr>
      </a:lvl5pPr>
      <a:lvl6pPr marL="414654" algn="l" defTabSz="52263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Tele-GroteskUlt" pitchFamily="2" charset="0"/>
        </a:defRPr>
      </a:lvl6pPr>
      <a:lvl7pPr marL="829308" algn="l" defTabSz="52263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Tele-GroteskUlt" pitchFamily="2" charset="0"/>
        </a:defRPr>
      </a:lvl7pPr>
      <a:lvl8pPr marL="1243962" algn="l" defTabSz="52263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Tele-GroteskUlt" pitchFamily="2" charset="0"/>
        </a:defRPr>
      </a:lvl8pPr>
      <a:lvl9pPr marL="1658615" algn="l" defTabSz="52263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Tele-GroteskUlt" pitchFamily="2" charset="0"/>
        </a:defRPr>
      </a:lvl9pPr>
    </p:titleStyle>
    <p:bodyStyle>
      <a:lvl1pPr algn="l" defTabSz="522637" rtl="0" eaLnBrk="1" fontAlgn="base" hangingPunct="1">
        <a:lnSpc>
          <a:spcPct val="104000"/>
        </a:lnSpc>
        <a:spcBef>
          <a:spcPts val="1088"/>
        </a:spcBef>
        <a:spcAft>
          <a:spcPct val="0"/>
        </a:spcAft>
        <a:buClr>
          <a:schemeClr val="tx2"/>
        </a:buClr>
        <a:buFont typeface="Wingdings" pitchFamily="2" charset="2"/>
        <a:defRPr sz="1600" kern="1200">
          <a:solidFill>
            <a:schemeClr val="tx1"/>
          </a:solidFill>
          <a:latin typeface="Tele-GroteskFet" pitchFamily="2" charset="0"/>
          <a:ea typeface="+mn-ea"/>
          <a:cs typeface="+mn-cs"/>
        </a:defRPr>
      </a:lvl1pPr>
      <a:lvl2pPr marL="1440" algn="l" defTabSz="522637" rtl="0" eaLnBrk="1" fontAlgn="base" hangingPunct="1">
        <a:lnSpc>
          <a:spcPct val="104000"/>
        </a:lnSpc>
        <a:spcBef>
          <a:spcPts val="272"/>
        </a:spcBef>
        <a:spcAft>
          <a:spcPct val="0"/>
        </a:spcAft>
        <a:buClr>
          <a:schemeClr val="tx2"/>
        </a:buClr>
        <a:buFont typeface="Wingdings" pitchFamily="2" charset="2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95912" indent="-195912" algn="l" defTabSz="522637" rtl="0" eaLnBrk="1" fontAlgn="base" hangingPunct="1">
        <a:lnSpc>
          <a:spcPct val="104000"/>
        </a:lnSpc>
        <a:spcBef>
          <a:spcPts val="272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391824" indent="-195809" algn="l" defTabSz="522637" rtl="0" eaLnBrk="1" fontAlgn="base" hangingPunct="1">
        <a:lnSpc>
          <a:spcPct val="104000"/>
        </a:lnSpc>
        <a:spcBef>
          <a:spcPts val="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87736" indent="-195912" algn="l" defTabSz="522637" rtl="0" eaLnBrk="1" fontAlgn="base" hangingPunct="1">
        <a:lnSpc>
          <a:spcPct val="104000"/>
        </a:lnSpc>
        <a:spcBef>
          <a:spcPts val="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80597" indent="-207327" algn="l" defTabSz="414654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95249" indent="-207327" algn="l" defTabSz="414654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09903" indent="-207327" algn="l" defTabSz="414654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24558" indent="-207327" algn="l" defTabSz="414654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1465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654" algn="l" defTabSz="41465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9308" algn="l" defTabSz="41465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3962" algn="l" defTabSz="41465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8615" algn="l" defTabSz="41465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3270" algn="l" defTabSz="41465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7924" algn="l" defTabSz="41465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2577" algn="l" defTabSz="41465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7230" algn="l" defTabSz="41465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382" userDrawn="1">
          <p15:clr>
            <a:srgbClr val="F26B43"/>
          </p15:clr>
        </p15:guide>
        <p15:guide id="2" pos="3220" userDrawn="1">
          <p15:clr>
            <a:srgbClr val="F26B43"/>
          </p15:clr>
        </p15:guide>
        <p15:guide id="3" orient="horz" pos="1021" userDrawn="1">
          <p15:clr>
            <a:srgbClr val="F26B43"/>
          </p15:clr>
        </p15:guide>
        <p15:guide id="5" orient="horz" pos="4105" userDrawn="1">
          <p15:clr>
            <a:srgbClr val="F26B43"/>
          </p15:clr>
        </p15:guide>
        <p15:guide id="6" pos="227" userDrawn="1">
          <p15:clr>
            <a:srgbClr val="F26B43"/>
          </p15:clr>
        </p15:guide>
        <p15:guide id="7" pos="6123" userDrawn="1">
          <p15:clr>
            <a:srgbClr val="F26B43"/>
          </p15:clr>
        </p15:guide>
        <p15:guide id="8" orient="horz" pos="3843" userDrawn="1">
          <p15:clr>
            <a:srgbClr val="F26B43"/>
          </p15:clr>
        </p15:guide>
        <p15:guide id="10" orient="horz" pos="749" userDrawn="1">
          <p15:clr>
            <a:srgbClr val="F26B43"/>
          </p15:clr>
        </p15:guide>
        <p15:guide id="11" orient="horz" pos="227" userDrawn="1">
          <p15:clr>
            <a:srgbClr val="F26B43"/>
          </p15:clr>
        </p15:guide>
        <p15:guide id="12" pos="1724" userDrawn="1">
          <p15:clr>
            <a:srgbClr val="F26B43"/>
          </p15:clr>
        </p15:guide>
        <p15:guide id="13" pos="1633" userDrawn="1">
          <p15:clr>
            <a:srgbClr val="F26B43"/>
          </p15:clr>
        </p15:guide>
        <p15:guide id="14" pos="3175" userDrawn="1">
          <p15:clr>
            <a:srgbClr val="F26B43"/>
          </p15:clr>
        </p15:guide>
        <p15:guide id="15" pos="3130" userDrawn="1">
          <p15:clr>
            <a:srgbClr val="F26B43"/>
          </p15:clr>
        </p15:guide>
        <p15:guide id="16" pos="4717" userDrawn="1">
          <p15:clr>
            <a:srgbClr val="F26B43"/>
          </p15:clr>
        </p15:guide>
        <p15:guide id="17" pos="4627" userDrawn="1">
          <p15:clr>
            <a:srgbClr val="F26B43"/>
          </p15:clr>
        </p15:guide>
        <p15:guide id="18" orient="horz" pos="4365" userDrawn="1">
          <p15:clr>
            <a:srgbClr val="F26B43"/>
          </p15:clr>
        </p15:guide>
        <p15:guide id="19" orient="horz" pos="4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angular/angular-seed.git" TargetMode="External"/><Relationship Id="rId1" Type="http://schemas.openxmlformats.org/officeDocument/2006/relationships/slideLayout" Target="../slideLayouts/slideLayout18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8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carlo.bonamico/angularjs-security-defend-your-single-page-application" TargetMode="External"/><Relationship Id="rId2" Type="http://schemas.openxmlformats.org/officeDocument/2006/relationships/hyperlink" Target="https://security.googleblog.com/2011/05/website-security-for-webmasters.html" TargetMode="External"/><Relationship Id="rId1" Type="http://schemas.openxmlformats.org/officeDocument/2006/relationships/slideLayout" Target="../slideLayouts/slideLayout18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Boris.Finkelshteyn@t-systems.ru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7.jpg"/><Relationship Id="rId4" Type="http://schemas.openxmlformats.org/officeDocument/2006/relationships/hyperlink" Target="https://yam.telekom.de/people/andrey_bulov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magenta_flaeche_70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468"/>
          <a:stretch>
            <a:fillRect/>
          </a:stretch>
        </p:blipFill>
        <p:spPr bwMode="auto">
          <a:xfrm>
            <a:off x="319088" y="3921125"/>
            <a:ext cx="8501062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el 3"/>
          <p:cNvSpPr>
            <a:spLocks/>
          </p:cNvSpPr>
          <p:nvPr/>
        </p:nvSpPr>
        <p:spPr bwMode="invGray">
          <a:xfrm>
            <a:off x="319088" y="4222750"/>
            <a:ext cx="8501062" cy="1824038"/>
          </a:xfrm>
          <a:prstGeom prst="rect">
            <a:avLst/>
          </a:prstGeom>
          <a:solidFill>
            <a:srgbClr val="E200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000" tIns="0" rIns="0" bIns="0"/>
          <a:lstStyle/>
          <a:p>
            <a:pPr>
              <a:lnSpc>
                <a:spcPts val="4000"/>
              </a:lnSpc>
              <a:spcBef>
                <a:spcPct val="0"/>
              </a:spcBef>
              <a:defRPr/>
            </a:pPr>
            <a:r>
              <a:rPr lang="en-US" sz="4000" dirty="0" smtClean="0">
                <a:solidFill>
                  <a:srgbClr val="FFFFFF"/>
                </a:solidFill>
                <a:latin typeface="TeleGrotesk Headline Ultra" pitchFamily="2" charset="0"/>
              </a:rPr>
              <a:t>ANGULAR JS</a:t>
            </a:r>
          </a:p>
        </p:txBody>
      </p:sp>
      <p:sp>
        <p:nvSpPr>
          <p:cNvPr id="6" name="Textplatzhalter 4"/>
          <p:cNvSpPr>
            <a:spLocks/>
          </p:cNvSpPr>
          <p:nvPr/>
        </p:nvSpPr>
        <p:spPr bwMode="gray">
          <a:xfrm>
            <a:off x="468313" y="5159375"/>
            <a:ext cx="82073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72000" rIns="0" bIns="72000"/>
          <a:lstStyle/>
          <a:p>
            <a:pPr algn="l">
              <a:spcBef>
                <a:spcPct val="0"/>
              </a:spcBef>
              <a:buClr>
                <a:srgbClr val="E20074"/>
              </a:buClr>
            </a:pPr>
            <a:r>
              <a:rPr lang="de-DE" altLang="ru-RU" sz="2400" b="0" dirty="0" smtClean="0">
                <a:solidFill>
                  <a:srgbClr val="FFFFFF"/>
                </a:solidFill>
              </a:rPr>
              <a:t>			</a:t>
            </a:r>
          </a:p>
          <a:p>
            <a:pPr>
              <a:lnSpc>
                <a:spcPct val="90000"/>
              </a:lnSpc>
              <a:spcBef>
                <a:spcPct val="25000"/>
              </a:spcBef>
            </a:pPr>
            <a:r>
              <a:rPr lang="en-US" sz="2400" dirty="0" smtClean="0">
                <a:solidFill>
                  <a:srgbClr val="FFFFFF"/>
                </a:solidFill>
                <a:latin typeface="Tele-GroteskNor" pitchFamily="2" charset="0"/>
              </a:rPr>
              <a:t>T-Systems </a:t>
            </a:r>
            <a:r>
              <a:rPr lang="en-US" sz="2400" dirty="0">
                <a:solidFill>
                  <a:srgbClr val="FFFFFF"/>
                </a:solidFill>
                <a:latin typeface="Tele-GroteskNor" pitchFamily="2" charset="0"/>
              </a:rPr>
              <a:t>Russia, </a:t>
            </a:r>
            <a:r>
              <a:rPr lang="en-US" sz="2400" dirty="0" smtClean="0">
                <a:solidFill>
                  <a:srgbClr val="FFFFFF"/>
                </a:solidFill>
                <a:latin typeface="Tele-GroteskNor" pitchFamily="2" charset="0"/>
              </a:rPr>
              <a:t>Boris Finkelshteyn</a:t>
            </a:r>
            <a:endParaRPr lang="ru-RU" sz="2400" dirty="0">
              <a:solidFill>
                <a:srgbClr val="FFFFFF"/>
              </a:solidFill>
              <a:latin typeface="Tele-GroteskNor" pitchFamily="2" charset="0"/>
            </a:endParaRPr>
          </a:p>
          <a:p>
            <a:pPr algn="l">
              <a:lnSpc>
                <a:spcPct val="90000"/>
              </a:lnSpc>
              <a:spcBef>
                <a:spcPct val="25000"/>
              </a:spcBef>
            </a:pPr>
            <a:endParaRPr lang="de-DE" altLang="ru-RU" sz="2400" dirty="0">
              <a:solidFill>
                <a:srgbClr val="FFFFFF"/>
              </a:solidFill>
              <a:latin typeface="Tele-GroteskNor" pitchFamily="2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647829" y="6331162"/>
            <a:ext cx="816378" cy="290600"/>
          </a:xfrm>
        </p:spPr>
        <p:txBody>
          <a:bodyPr/>
          <a:lstStyle/>
          <a:p>
            <a:fld id="{FB32677D-4DA1-472B-A0A4-69EC1A19F7AD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8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What is Angular JS?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6D38C-A4C7-421A-84F2-86BB049D7CDD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061221"/>
              </p:ext>
            </p:extLst>
          </p:nvPr>
        </p:nvGraphicFramePr>
        <p:xfrm>
          <a:off x="155606" y="2004467"/>
          <a:ext cx="8496300" cy="2831239"/>
        </p:xfrm>
        <a:graphic>
          <a:graphicData uri="http://schemas.openxmlformats.org/drawingml/2006/table">
            <a:tbl>
              <a:tblPr/>
              <a:tblGrid>
                <a:gridCol w="4248150"/>
                <a:gridCol w="4248150"/>
              </a:tblGrid>
              <a:tr h="1360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JavaScript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55195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&lt;!DOCTYPE html&gt;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&lt;html&gt;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&lt;body&gt;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...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F7F5F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&lt;body&gt;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&lt;/html&gt;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function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Hello()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alert(‘Hello!’);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55195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99622" y="996355"/>
            <a:ext cx="85172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Фреймворк для клиентской части </a:t>
            </a:r>
            <a:r>
              <a:rPr lang="ru-RU" dirty="0" err="1" smtClean="0"/>
              <a:t>вэб</a:t>
            </a:r>
            <a:r>
              <a:rPr lang="ru-RU" dirty="0" smtClean="0"/>
              <a:t> приложения, который добавляет интерактивность в </a:t>
            </a:r>
            <a:r>
              <a:rPr lang="en-US" dirty="0" smtClean="0"/>
              <a:t>HTML</a:t>
            </a:r>
            <a:r>
              <a:rPr lang="ru-RU" dirty="0" smtClean="0"/>
              <a:t> разметку.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261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We’ll also need to include the file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51422"/>
              </p:ext>
            </p:extLst>
          </p:nvPr>
        </p:nvGraphicFramePr>
        <p:xfrm>
          <a:off x="303182" y="1345973"/>
          <a:ext cx="8229600" cy="2737104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&lt;!DOCTYPE html&gt;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&lt;html ng-app="store"&gt;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&lt;head&gt; . . . &lt;/head&gt;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&lt;body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store"&gt;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. . 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&lt;script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src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="angular.js"&gt;&lt;/script&gt;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&lt;script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src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="app.js"&gt;&lt;/script&gt;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&lt;script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src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="products.js"&gt;&lt;/script&gt;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&lt;/body&gt;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&lt;/html&gt;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05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two modules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gray">
          <a:xfrm>
            <a:off x="937437" y="1141227"/>
            <a:ext cx="4444409" cy="4813006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 bwMode="gray">
          <a:xfrm>
            <a:off x="1137878" y="4537190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Reviews</a:t>
            </a:r>
          </a:p>
          <a:p>
            <a:r>
              <a:rPr lang="en-US" sz="1800" dirty="0"/>
              <a:t>  None </a:t>
            </a:r>
            <a:r>
              <a:rPr lang="en-US" sz="1800" dirty="0" smtClean="0"/>
              <a:t>yet</a:t>
            </a:r>
            <a:r>
              <a:rPr lang="en-US" sz="1800" b="1" dirty="0" smtClean="0"/>
              <a:t>   </a:t>
            </a:r>
          </a:p>
          <a:p>
            <a:endParaRPr lang="en-US" sz="1800" b="1" dirty="0"/>
          </a:p>
          <a:p>
            <a:endParaRPr lang="ru-RU" sz="1800" b="1" dirty="0" err="1" smtClean="0"/>
          </a:p>
        </p:txBody>
      </p:sp>
      <p:sp>
        <p:nvSpPr>
          <p:cNvPr id="8" name="TextBox 7"/>
          <p:cNvSpPr txBox="1"/>
          <p:nvPr/>
        </p:nvSpPr>
        <p:spPr bwMode="gray">
          <a:xfrm>
            <a:off x="1215653" y="4473321"/>
            <a:ext cx="3820633" cy="122686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Specifications</a:t>
            </a:r>
          </a:p>
          <a:p>
            <a:r>
              <a:rPr lang="en-US" sz="1800" b="1" dirty="0" smtClean="0"/>
              <a:t>    </a:t>
            </a:r>
            <a:r>
              <a:rPr lang="en-US" sz="1800" dirty="0" smtClean="0"/>
              <a:t>RAM - 1000MB</a:t>
            </a:r>
          </a:p>
          <a:p>
            <a:r>
              <a:rPr lang="en-US" sz="1800" dirty="0" smtClean="0"/>
              <a:t>    Internal Storage - 32000MB</a:t>
            </a:r>
          </a:p>
          <a:p>
            <a:r>
              <a:rPr lang="en-US" sz="1800" dirty="0" smtClean="0"/>
              <a:t>    </a:t>
            </a:r>
            <a:r>
              <a:rPr lang="en-US" sz="1800" dirty="0" err="1" smtClean="0"/>
              <a:t>WiFi</a:t>
            </a:r>
            <a:r>
              <a:rPr lang="en-US" sz="1800" dirty="0" smtClean="0"/>
              <a:t> - 802.11 b/g/n</a:t>
            </a:r>
            <a:endParaRPr lang="ru-RU" sz="1800" b="1" dirty="0" err="1" smtClean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2461564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2456121" y="3759930"/>
            <a:ext cx="1407042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2456121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4015563" y="3762150"/>
            <a:ext cx="1052623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1103755" y="3762150"/>
            <a:ext cx="1199966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pic>
        <p:nvPicPr>
          <p:cNvPr id="14" name="Picture 3" descr="C:\Users\bFinkels\Documents\AngularJS\store.product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956" y="1241372"/>
            <a:ext cx="2200031" cy="220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/>
          <p:cNvSpPr/>
          <p:nvPr/>
        </p:nvSpPr>
        <p:spPr bwMode="auto">
          <a:xfrm>
            <a:off x="1103755" y="3758010"/>
            <a:ext cx="1199966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4015561" y="3758010"/>
            <a:ext cx="1052623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7" name="TextBox 16"/>
          <p:cNvSpPr txBox="1"/>
          <p:nvPr/>
        </p:nvSpPr>
        <p:spPr bwMode="gray">
          <a:xfrm>
            <a:off x="1247553" y="4473321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Description</a:t>
            </a:r>
          </a:p>
          <a:p>
            <a:r>
              <a:rPr lang="en-US" sz="1800" b="1" dirty="0" smtClean="0"/>
              <a:t>    </a:t>
            </a:r>
            <a:r>
              <a:rPr lang="en-US" sz="1800" dirty="0"/>
              <a:t>Motorola XOOM with Wi-Fi has a super-powerful dual-core processor and Android™ 3.0 (Honeycomb</a:t>
            </a:r>
            <a:r>
              <a:rPr lang="en-US" sz="1800" dirty="0" smtClean="0"/>
              <a:t>).</a:t>
            </a:r>
            <a:endParaRPr lang="ru-RU" sz="1800" b="1" dirty="0" err="1" smtClean="0"/>
          </a:p>
        </p:txBody>
      </p:sp>
      <p:sp>
        <p:nvSpPr>
          <p:cNvPr id="18" name="TextBox 17"/>
          <p:cNvSpPr txBox="1"/>
          <p:nvPr/>
        </p:nvSpPr>
        <p:spPr bwMode="gray">
          <a:xfrm>
            <a:off x="1329953" y="1273270"/>
            <a:ext cx="3592032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Motorola XOOM™ with </a:t>
            </a:r>
            <a:r>
              <a:rPr lang="en-US" sz="1800" b="1" dirty="0" smtClean="0"/>
              <a:t>Wi-Fi</a:t>
            </a:r>
            <a:r>
              <a:rPr lang="ru-RU" sz="1800" b="1" dirty="0" smtClean="0"/>
              <a:t>                </a:t>
            </a:r>
            <a:r>
              <a:rPr lang="en-US" sz="1800" b="1" dirty="0" smtClean="0"/>
              <a:t>$95.5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72193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 Services </a:t>
            </a:r>
          </a:p>
        </p:txBody>
      </p:sp>
    </p:spTree>
    <p:extLst>
      <p:ext uri="{BB962C8B-B14F-4D97-AF65-F5344CB8AC3E}">
        <p14:creationId xmlns:p14="http://schemas.microsoft.com/office/powerpoint/2010/main" val="420999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this feel strange?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797760"/>
              </p:ext>
            </p:extLst>
          </p:nvPr>
        </p:nvGraphicFramePr>
        <p:xfrm>
          <a:off x="303182" y="1345973"/>
          <a:ext cx="8229600" cy="3718560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('store', [ 'store-products' 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[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{ name: '. . .', price: 1.99, . . . },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{ name: '. . .', price: 1.99, . . . },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{ name: '. . .', price: 1.99, . . . },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. . 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];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. . .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...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})();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 bwMode="gray">
          <a:xfrm>
            <a:off x="6433018" y="3715370"/>
            <a:ext cx="1839112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Что все эти данные тут делают?</a:t>
            </a:r>
          </a:p>
        </p:txBody>
      </p:sp>
      <p:sp>
        <p:nvSpPr>
          <p:cNvPr id="23" name="Freeform 22"/>
          <p:cNvSpPr/>
          <p:nvPr/>
        </p:nvSpPr>
        <p:spPr bwMode="gray">
          <a:xfrm rot="8858609">
            <a:off x="6029633" y="2419201"/>
            <a:ext cx="1235493" cy="1425963"/>
          </a:xfrm>
          <a:custGeom>
            <a:avLst/>
            <a:gdLst>
              <a:gd name="connsiteX0" fmla="*/ 795700 w 1641520"/>
              <a:gd name="connsiteY0" fmla="*/ 0 h 1897380"/>
              <a:gd name="connsiteX1" fmla="*/ 26080 w 1641520"/>
              <a:gd name="connsiteY1" fmla="*/ 556260 h 1897380"/>
              <a:gd name="connsiteX2" fmla="*/ 1641520 w 1641520"/>
              <a:gd name="connsiteY2" fmla="*/ 1897380 h 1897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1520" h="1897380">
                <a:moveTo>
                  <a:pt x="795700" y="0"/>
                </a:moveTo>
                <a:cubicBezTo>
                  <a:pt x="340405" y="120015"/>
                  <a:pt x="-114890" y="240030"/>
                  <a:pt x="26080" y="556260"/>
                </a:cubicBezTo>
                <a:cubicBezTo>
                  <a:pt x="167050" y="872490"/>
                  <a:pt x="1641520" y="1897380"/>
                  <a:pt x="1641520" y="1897380"/>
                </a:cubicBezTo>
              </a:path>
            </a:pathLst>
          </a:cu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4" name="Straight Arrow Connector 23"/>
          <p:cNvCxnSpPr>
            <a:stCxn id="23" idx="2"/>
          </p:cNvCxnSpPr>
          <p:nvPr/>
        </p:nvCxnSpPr>
        <p:spPr>
          <a:xfrm flipH="1" flipV="1">
            <a:off x="5632245" y="2858106"/>
            <a:ext cx="111725" cy="2406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 bwMode="gray">
          <a:xfrm>
            <a:off x="1354200" y="5069140"/>
            <a:ext cx="4592944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Куда мы можем это переместить?</a:t>
            </a:r>
          </a:p>
          <a:p>
            <a:pPr marL="0" indent="0">
              <a:buNone/>
            </a:pPr>
            <a:r>
              <a:rPr lang="ru-RU" sz="1800" dirty="0" smtClean="0"/>
              <a:t>Должны-ли мы получать эти данные через </a:t>
            </a:r>
            <a:r>
              <a:rPr lang="en-US" sz="1800" dirty="0" smtClean="0"/>
              <a:t>API</a:t>
            </a:r>
            <a:r>
              <a:rPr lang="ru-RU" sz="1800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342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 animBg="1"/>
      <p:bldP spid="28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do we get that data?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844342"/>
              </p:ext>
            </p:extLst>
          </p:nvPr>
        </p:nvGraphicFramePr>
        <p:xfrm>
          <a:off x="303182" y="1345973"/>
          <a:ext cx="8229600" cy="2491740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('store', [ 'store-products' 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???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. . .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...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})();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 bwMode="gray">
          <a:xfrm>
            <a:off x="4873576" y="2336630"/>
            <a:ext cx="3731707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Как нам получить эти данные через </a:t>
            </a:r>
            <a:r>
              <a:rPr lang="en-US" sz="1800" dirty="0" smtClean="0"/>
              <a:t>API</a:t>
            </a:r>
            <a:r>
              <a:rPr lang="ru-RU" sz="1800" dirty="0" smtClean="0"/>
              <a:t>?</a:t>
            </a:r>
          </a:p>
        </p:txBody>
      </p:sp>
      <p:sp>
        <p:nvSpPr>
          <p:cNvPr id="11" name="Down Arrow 10"/>
          <p:cNvSpPr/>
          <p:nvPr/>
        </p:nvSpPr>
        <p:spPr bwMode="auto">
          <a:xfrm rot="5400000">
            <a:off x="4191831" y="2113643"/>
            <a:ext cx="219844" cy="795676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316545"/>
              </p:ext>
            </p:extLst>
          </p:nvPr>
        </p:nvGraphicFramePr>
        <p:xfrm>
          <a:off x="3381152" y="4363939"/>
          <a:ext cx="4997303" cy="1510284"/>
        </p:xfrm>
        <a:graphic>
          <a:graphicData uri="http://schemas.openxmlformats.org/drawingml/2006/table">
            <a:tbl>
              <a:tblPr/>
              <a:tblGrid>
                <a:gridCol w="4997303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[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{ name: '. . .', price: 1.99, . . . },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{ name: '. . .', price: 1.99, . . . },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{ name: '. . .', price: 1.99, . . . },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...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]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 bwMode="gray">
          <a:xfrm>
            <a:off x="3461443" y="4014237"/>
            <a:ext cx="3731707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/>
              <a:t>http://api.example.com/products.json</a:t>
            </a:r>
            <a:endParaRPr lang="ru-RU" sz="1800" dirty="0" smtClean="0"/>
          </a:p>
        </p:txBody>
      </p:sp>
    </p:spTree>
    <p:extLst>
      <p:ext uri="{BB962C8B-B14F-4D97-AF65-F5344CB8AC3E}">
        <p14:creationId xmlns:p14="http://schemas.microsoft.com/office/powerpoint/2010/main" val="113189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1" grpId="0" animBg="1"/>
      <p:bldP spid="13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We need a Service!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7" name="Content Placeholder 2"/>
          <p:cNvSpPr>
            <a:spLocks/>
          </p:cNvSpPr>
          <p:nvPr/>
        </p:nvSpPr>
        <p:spPr bwMode="gray">
          <a:xfrm>
            <a:off x="198960" y="1288510"/>
            <a:ext cx="8482972" cy="1787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>
                <a:solidFill>
                  <a:srgbClr val="4B4B4B"/>
                </a:solidFill>
                <a:latin typeface="Arial Narrow" pitchFamily="34" charset="0"/>
              </a:rPr>
              <a:t>Сервисы дают контроллеру дополнительную функциональность:</a:t>
            </a: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000" dirty="0" smtClean="0">
                <a:latin typeface="Arial Narrow" pitchFamily="34" charset="0"/>
              </a:rPr>
              <a:t>Получать</a:t>
            </a:r>
            <a:r>
              <a:rPr lang="en-US" sz="2000" dirty="0" smtClean="0">
                <a:latin typeface="Arial Narrow" pitchFamily="34" charset="0"/>
              </a:rPr>
              <a:t> JSON</a:t>
            </a:r>
            <a:r>
              <a:rPr lang="ru-RU" sz="2000" dirty="0" smtClean="0">
                <a:latin typeface="Arial Narrow" pitchFamily="34" charset="0"/>
              </a:rPr>
              <a:t> с веб-сервиса с помощью </a:t>
            </a:r>
            <a:r>
              <a:rPr lang="en-US" sz="2000" dirty="0" smtClean="0">
                <a:latin typeface="Arial Narrow" pitchFamily="34" charset="0"/>
              </a:rPr>
              <a:t>$http</a:t>
            </a: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000" dirty="0" smtClean="0">
                <a:latin typeface="Arial Narrow" pitchFamily="34" charset="0"/>
              </a:rPr>
              <a:t>Писать сообщения в </a:t>
            </a:r>
            <a:r>
              <a:rPr lang="en-US" sz="2000" dirty="0" smtClean="0">
                <a:latin typeface="Arial Narrow" pitchFamily="34" charset="0"/>
              </a:rPr>
              <a:t>JavaScript</a:t>
            </a:r>
            <a:r>
              <a:rPr lang="ru-RU" sz="2000" dirty="0" smtClean="0">
                <a:latin typeface="Arial Narrow" pitchFamily="34" charset="0"/>
              </a:rPr>
              <a:t> консоль с помощью </a:t>
            </a:r>
            <a:r>
              <a:rPr lang="en-US" sz="2000" dirty="0" smtClean="0">
                <a:latin typeface="Arial Narrow" pitchFamily="34" charset="0"/>
              </a:rPr>
              <a:t>$log</a:t>
            </a: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000" dirty="0" smtClean="0">
                <a:latin typeface="Arial Narrow" pitchFamily="34" charset="0"/>
              </a:rPr>
              <a:t>Фильтровать массив с помощью </a:t>
            </a:r>
            <a:r>
              <a:rPr lang="en-US" sz="2000" dirty="0" smtClean="0">
                <a:latin typeface="Arial Narrow" pitchFamily="34" charset="0"/>
              </a:rPr>
              <a:t>$filter</a:t>
            </a:r>
            <a:endParaRPr lang="ru-RU" sz="2000" dirty="0" smtClean="0">
              <a:latin typeface="Arial Narrow" pitchFamily="34" charset="0"/>
            </a:endParaRPr>
          </a:p>
        </p:txBody>
      </p:sp>
      <p:sp>
        <p:nvSpPr>
          <p:cNvPr id="8" name="TextBox 7"/>
          <p:cNvSpPr txBox="1"/>
          <p:nvPr/>
        </p:nvSpPr>
        <p:spPr bwMode="gray">
          <a:xfrm>
            <a:off x="5242084" y="3928021"/>
            <a:ext cx="2484242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Все встроенные сервисы начинаются с </a:t>
            </a:r>
            <a:r>
              <a:rPr lang="en-US" sz="1800" dirty="0" smtClean="0"/>
              <a:t>$</a:t>
            </a:r>
            <a:endParaRPr lang="ru-RU" sz="1800" dirty="0" smtClean="0"/>
          </a:p>
        </p:txBody>
      </p:sp>
      <p:sp>
        <p:nvSpPr>
          <p:cNvPr id="9" name="Freeform 8"/>
          <p:cNvSpPr/>
          <p:nvPr/>
        </p:nvSpPr>
        <p:spPr bwMode="gray">
          <a:xfrm rot="10972249">
            <a:off x="6029633" y="2419201"/>
            <a:ext cx="1235493" cy="1425963"/>
          </a:xfrm>
          <a:custGeom>
            <a:avLst/>
            <a:gdLst>
              <a:gd name="connsiteX0" fmla="*/ 795700 w 1641520"/>
              <a:gd name="connsiteY0" fmla="*/ 0 h 1897380"/>
              <a:gd name="connsiteX1" fmla="*/ 26080 w 1641520"/>
              <a:gd name="connsiteY1" fmla="*/ 556260 h 1897380"/>
              <a:gd name="connsiteX2" fmla="*/ 1641520 w 1641520"/>
              <a:gd name="connsiteY2" fmla="*/ 1897380 h 1897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1520" h="1897380">
                <a:moveTo>
                  <a:pt x="795700" y="0"/>
                </a:moveTo>
                <a:cubicBezTo>
                  <a:pt x="340405" y="120015"/>
                  <a:pt x="-114890" y="240030"/>
                  <a:pt x="26080" y="556260"/>
                </a:cubicBezTo>
                <a:cubicBezTo>
                  <a:pt x="167050" y="872490"/>
                  <a:pt x="1641520" y="1897380"/>
                  <a:pt x="1641520" y="1897380"/>
                </a:cubicBezTo>
              </a:path>
            </a:pathLst>
          </a:cu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Straight Arrow Connector 9"/>
          <p:cNvCxnSpPr>
            <a:stCxn id="9" idx="2"/>
          </p:cNvCxnSpPr>
          <p:nvPr/>
        </p:nvCxnSpPr>
        <p:spPr>
          <a:xfrm flipH="1" flipV="1">
            <a:off x="5994699" y="2328084"/>
            <a:ext cx="71418" cy="61072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490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the $http Service!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60" y="1288511"/>
            <a:ext cx="8482972" cy="724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dirty="0" smtClean="0">
                <a:solidFill>
                  <a:srgbClr val="4B4B4B"/>
                </a:solidFill>
                <a:latin typeface="Arial Narrow" pitchFamily="34" charset="0"/>
              </a:rPr>
              <a:t>$http</a:t>
            </a: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 сервис позволять делать асинхронные запросы к серверу</a:t>
            </a:r>
            <a:endParaRPr lang="ru-RU" sz="2000" dirty="0">
              <a:solidFill>
                <a:srgbClr val="4B4B4B"/>
              </a:solidFill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000" dirty="0" smtClean="0">
                <a:latin typeface="Arial Narrow" pitchFamily="34" charset="0"/>
              </a:rPr>
              <a:t>Используя </a:t>
            </a:r>
            <a:r>
              <a:rPr lang="en-US" sz="2000" dirty="0" smtClean="0">
                <a:latin typeface="Arial Narrow" pitchFamily="34" charset="0"/>
              </a:rPr>
              <a:t>$http</a:t>
            </a:r>
            <a:r>
              <a:rPr lang="ru-RU" sz="2000" dirty="0" smtClean="0">
                <a:latin typeface="Arial Narrow" pitchFamily="34" charset="0"/>
              </a:rPr>
              <a:t> как функцию с параметрами</a:t>
            </a:r>
          </a:p>
        </p:txBody>
      </p:sp>
      <p:sp>
        <p:nvSpPr>
          <p:cNvPr id="7" name="Content Placeholder 2"/>
          <p:cNvSpPr>
            <a:spLocks/>
          </p:cNvSpPr>
          <p:nvPr/>
        </p:nvSpPr>
        <p:spPr bwMode="gray">
          <a:xfrm>
            <a:off x="130293" y="2837320"/>
            <a:ext cx="8482972" cy="451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000" dirty="0" smtClean="0">
                <a:latin typeface="Arial Narrow" pitchFamily="34" charset="0"/>
              </a:rPr>
              <a:t>Или использовать сокращенный метод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93240"/>
              </p:ext>
            </p:extLst>
          </p:nvPr>
        </p:nvGraphicFramePr>
        <p:xfrm>
          <a:off x="403642" y="2177011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$http({ method: 'GET', url: '/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products.json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 });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776453"/>
              </p:ext>
            </p:extLst>
          </p:nvPr>
        </p:nvGraphicFramePr>
        <p:xfrm>
          <a:off x="403642" y="3314695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$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http.get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products.json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{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apiKey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: 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myApiKey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 });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Content Placeholder 2"/>
          <p:cNvSpPr>
            <a:spLocks/>
          </p:cNvSpPr>
          <p:nvPr/>
        </p:nvSpPr>
        <p:spPr bwMode="gray">
          <a:xfrm>
            <a:off x="130293" y="4038799"/>
            <a:ext cx="8482972" cy="1001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000" dirty="0" smtClean="0">
                <a:latin typeface="Arial Narrow" pitchFamily="34" charset="0"/>
              </a:rPr>
              <a:t>Оба этих метода возвращают </a:t>
            </a:r>
            <a:r>
              <a:rPr lang="en-US" sz="2000" dirty="0" smtClean="0">
                <a:latin typeface="Arial Narrow" pitchFamily="34" charset="0"/>
              </a:rPr>
              <a:t>Promise</a:t>
            </a:r>
            <a:r>
              <a:rPr lang="ru-RU" sz="2000" dirty="0" smtClean="0">
                <a:latin typeface="Arial Narrow" pitchFamily="34" charset="0"/>
              </a:rPr>
              <a:t>-объект с </a:t>
            </a:r>
            <a:r>
              <a:rPr lang="en-US" sz="2000" dirty="0">
                <a:latin typeface="Arial Narrow" pitchFamily="34" charset="0"/>
              </a:rPr>
              <a:t>.success() </a:t>
            </a:r>
            <a:r>
              <a:rPr lang="ru-RU" sz="2000" dirty="0" smtClean="0">
                <a:latin typeface="Arial Narrow" pitchFamily="34" charset="0"/>
              </a:rPr>
              <a:t>и </a:t>
            </a:r>
            <a:r>
              <a:rPr lang="en-US" sz="2000" dirty="0" smtClean="0">
                <a:latin typeface="Arial Narrow" pitchFamily="34" charset="0"/>
              </a:rPr>
              <a:t>.error()</a:t>
            </a:r>
            <a:endParaRPr lang="ru-RU" sz="20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000" dirty="0" smtClean="0">
                <a:latin typeface="Arial Narrow" pitchFamily="34" charset="0"/>
              </a:rPr>
              <a:t>Если мы скажем </a:t>
            </a:r>
            <a:r>
              <a:rPr lang="en-US" sz="2000" dirty="0" smtClean="0">
                <a:latin typeface="Arial Narrow" pitchFamily="34" charset="0"/>
              </a:rPr>
              <a:t>$http</a:t>
            </a:r>
            <a:r>
              <a:rPr lang="ru-RU" sz="2000" dirty="0" smtClean="0">
                <a:latin typeface="Arial Narrow" pitchFamily="34" charset="0"/>
              </a:rPr>
              <a:t> получить </a:t>
            </a:r>
            <a:r>
              <a:rPr lang="en-US" sz="2000" dirty="0" smtClean="0">
                <a:latin typeface="Arial Narrow" pitchFamily="34" charset="0"/>
              </a:rPr>
              <a:t>JSON</a:t>
            </a:r>
            <a:r>
              <a:rPr lang="ru-RU" sz="2000" dirty="0" smtClean="0">
                <a:latin typeface="Arial Narrow" pitchFamily="34" charset="0"/>
              </a:rPr>
              <a:t>, то результат будет автоматически декодирован в объекты и массивы </a:t>
            </a:r>
            <a:r>
              <a:rPr lang="en-US" sz="2000" dirty="0" smtClean="0">
                <a:latin typeface="Arial Narrow" pitchFamily="34" charset="0"/>
              </a:rPr>
              <a:t>JavaScript</a:t>
            </a:r>
            <a:endParaRPr lang="ru-RU" sz="2000" dirty="0" smtClean="0">
              <a:latin typeface="Arial Narrow" pitchFamily="34" charset="0"/>
            </a:endParaRPr>
          </a:p>
        </p:txBody>
      </p:sp>
      <p:sp>
        <p:nvSpPr>
          <p:cNvPr id="12" name="Content Placeholder 2"/>
          <p:cNvSpPr>
            <a:spLocks/>
          </p:cNvSpPr>
          <p:nvPr/>
        </p:nvSpPr>
        <p:spPr bwMode="gray">
          <a:xfrm>
            <a:off x="2458825" y="5302102"/>
            <a:ext cx="3963242" cy="712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000" dirty="0" smtClean="0">
                <a:latin typeface="Arial Narrow" pitchFamily="34" charset="0"/>
              </a:rPr>
              <a:t>И так, как же нам использовать это?</a:t>
            </a:r>
          </a:p>
        </p:txBody>
      </p:sp>
    </p:spTree>
    <p:extLst>
      <p:ext uri="{BB962C8B-B14F-4D97-AF65-F5344CB8AC3E}">
        <p14:creationId xmlns:p14="http://schemas.microsoft.com/office/powerpoint/2010/main" val="11270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 Controller use a Service like $http?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60" y="1288511"/>
            <a:ext cx="8482972" cy="362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Используем данный синтаксис для контроллера</a:t>
            </a:r>
            <a:endParaRPr lang="ru-RU" sz="2000" dirty="0" smtClean="0">
              <a:latin typeface="Arial Narrow" pitchFamily="34" charset="0"/>
            </a:endParaRPr>
          </a:p>
        </p:txBody>
      </p:sp>
      <p:sp>
        <p:nvSpPr>
          <p:cNvPr id="7" name="Content Placeholder 2"/>
          <p:cNvSpPr>
            <a:spLocks/>
          </p:cNvSpPr>
          <p:nvPr/>
        </p:nvSpPr>
        <p:spPr bwMode="gray">
          <a:xfrm>
            <a:off x="198960" y="3836780"/>
            <a:ext cx="8482972" cy="451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000" dirty="0" smtClean="0">
                <a:latin typeface="Arial Narrow" pitchFamily="34" charset="0"/>
              </a:rPr>
              <a:t>Если нужно больше одного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963824"/>
              </p:ext>
            </p:extLst>
          </p:nvPr>
        </p:nvGraphicFramePr>
        <p:xfrm>
          <a:off x="276051" y="1854655"/>
          <a:ext cx="7936273" cy="774192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SomeController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[ '$http', function($http){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 ]);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 bwMode="gray">
          <a:xfrm>
            <a:off x="3461443" y="2863860"/>
            <a:ext cx="1505371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Имя сервиса</a:t>
            </a:r>
          </a:p>
        </p:txBody>
      </p:sp>
      <p:sp>
        <p:nvSpPr>
          <p:cNvPr id="15" name="Down Arrow 14"/>
          <p:cNvSpPr/>
          <p:nvPr/>
        </p:nvSpPr>
        <p:spPr bwMode="auto">
          <a:xfrm rot="10800000">
            <a:off x="4570080" y="2298601"/>
            <a:ext cx="219844" cy="565258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TextBox 15"/>
          <p:cNvSpPr txBox="1"/>
          <p:nvPr/>
        </p:nvSpPr>
        <p:spPr bwMode="gray">
          <a:xfrm>
            <a:off x="5468679" y="2881739"/>
            <a:ext cx="2548270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Имя сервиса как аргумент</a:t>
            </a:r>
          </a:p>
        </p:txBody>
      </p:sp>
      <p:sp>
        <p:nvSpPr>
          <p:cNvPr id="17" name="Down Arrow 16"/>
          <p:cNvSpPr/>
          <p:nvPr/>
        </p:nvSpPr>
        <p:spPr bwMode="auto">
          <a:xfrm rot="10800000">
            <a:off x="6491028" y="2316480"/>
            <a:ext cx="219844" cy="565258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008975"/>
              </p:ext>
            </p:extLst>
          </p:nvPr>
        </p:nvGraphicFramePr>
        <p:xfrm>
          <a:off x="198960" y="4303687"/>
          <a:ext cx="8533914" cy="774192"/>
        </p:xfrm>
        <a:graphic>
          <a:graphicData uri="http://schemas.openxmlformats.org/drawingml/2006/table">
            <a:tbl>
              <a:tblPr/>
              <a:tblGrid>
                <a:gridCol w="8533914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SomeController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[ '$http', '$log', function($http, $log){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 ]);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9" name="Content Placeholder 2"/>
          <p:cNvSpPr>
            <a:spLocks/>
          </p:cNvSpPr>
          <p:nvPr/>
        </p:nvSpPr>
        <p:spPr bwMode="gray">
          <a:xfrm>
            <a:off x="2542777" y="5534445"/>
            <a:ext cx="3795338" cy="451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000" dirty="0" smtClean="0">
                <a:latin typeface="Arial Narrow" pitchFamily="34" charset="0"/>
              </a:rPr>
              <a:t>Это и </a:t>
            </a:r>
            <a:r>
              <a:rPr lang="ru-RU" sz="2000" dirty="0">
                <a:latin typeface="Arial Narrow" pitchFamily="34" charset="0"/>
              </a:rPr>
              <a:t>есть </a:t>
            </a:r>
            <a:r>
              <a:rPr lang="ru-RU" sz="2000" dirty="0" smtClean="0">
                <a:latin typeface="Arial Narrow" pitchFamily="34" charset="0"/>
              </a:rPr>
              <a:t>внедрение зависимостей!</a:t>
            </a:r>
          </a:p>
        </p:txBody>
      </p:sp>
    </p:spTree>
    <p:extLst>
      <p:ext uri="{BB962C8B-B14F-4D97-AF65-F5344CB8AC3E}">
        <p14:creationId xmlns:p14="http://schemas.microsoft.com/office/powerpoint/2010/main" val="234674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 animBg="1"/>
      <p:bldP spid="16" grpId="0"/>
      <p:bldP spid="17" grpId="0" animBg="1"/>
      <p:bldP spid="19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HOW Angular DI works?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805032"/>
              </p:ext>
            </p:extLst>
          </p:nvPr>
        </p:nvGraphicFramePr>
        <p:xfrm>
          <a:off x="289499" y="1220245"/>
          <a:ext cx="8533914" cy="774192"/>
        </p:xfrm>
        <a:graphic>
          <a:graphicData uri="http://schemas.openxmlformats.org/drawingml/2006/table">
            <a:tbl>
              <a:tblPr/>
              <a:tblGrid>
                <a:gridCol w="8533914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SomeController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[ '$http', '$log', function($http, $log){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 ]);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 bwMode="auto">
          <a:xfrm>
            <a:off x="415034" y="3425003"/>
            <a:ext cx="1895776" cy="362396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ele-GroteskNor" pitchFamily="2" charset="0"/>
              </a:rPr>
              <a:t>SomeController</a:t>
            </a:r>
            <a:endParaRPr kumimoji="0" lang="ru-RU" sz="2400" b="1" i="0" u="none" strike="noStrike" normalizeH="0" baseline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ele-GroteskNor" pitchFamily="2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523285" y="2270934"/>
            <a:ext cx="1895776" cy="362396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ele-GroteskNor" pitchFamily="2" charset="0"/>
              </a:rPr>
              <a:t>Angular Injector</a:t>
            </a:r>
            <a:endParaRPr kumimoji="0" lang="ru-RU" sz="2400" b="1" i="0" u="none" strike="noStrike" normalizeH="0" baseline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ele-GroteskNor" pitchFamily="2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5993583" y="3103817"/>
            <a:ext cx="1895776" cy="362396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ele-GroteskNor" pitchFamily="2" charset="0"/>
              </a:rPr>
              <a:t>$http</a:t>
            </a:r>
            <a:endParaRPr kumimoji="0" lang="ru-RU" sz="2400" b="1" i="0" u="none" strike="noStrike" normalizeH="0" baseline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ele-GroteskNor" pitchFamily="2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5993583" y="4053660"/>
            <a:ext cx="1895776" cy="362396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indent="-220663" algn="ctr"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</a:pPr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ele-GroteskNor" pitchFamily="2" charset="0"/>
              </a:rPr>
              <a:t>$log</a:t>
            </a:r>
            <a:endParaRPr lang="ru-RU" sz="2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ele-GroteskNor" pitchFamily="2" charset="0"/>
            </a:endParaRPr>
          </a:p>
        </p:txBody>
      </p:sp>
      <p:cxnSp>
        <p:nvCxnSpPr>
          <p:cNvPr id="12" name="Straight Arrow Connector 11"/>
          <p:cNvCxnSpPr>
            <a:stCxn id="16" idx="2"/>
          </p:cNvCxnSpPr>
          <p:nvPr/>
        </p:nvCxnSpPr>
        <p:spPr>
          <a:xfrm flipV="1">
            <a:off x="3030473" y="2448142"/>
            <a:ext cx="135066" cy="445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Freeform 15"/>
          <p:cNvSpPr/>
          <p:nvPr/>
        </p:nvSpPr>
        <p:spPr bwMode="gray">
          <a:xfrm>
            <a:off x="1541914" y="2448587"/>
            <a:ext cx="1488559" cy="836428"/>
          </a:xfrm>
          <a:custGeom>
            <a:avLst/>
            <a:gdLst>
              <a:gd name="connsiteX0" fmla="*/ 0 w 1488559"/>
              <a:gd name="connsiteY0" fmla="*/ 836428 h 836428"/>
              <a:gd name="connsiteX1" fmla="*/ 474921 w 1488559"/>
              <a:gd name="connsiteY1" fmla="*/ 170121 h 836428"/>
              <a:gd name="connsiteX2" fmla="*/ 1488559 w 1488559"/>
              <a:gd name="connsiteY2" fmla="*/ 0 h 836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8559" h="836428">
                <a:moveTo>
                  <a:pt x="0" y="836428"/>
                </a:moveTo>
                <a:cubicBezTo>
                  <a:pt x="113414" y="572977"/>
                  <a:pt x="226828" y="309526"/>
                  <a:pt x="474921" y="170121"/>
                </a:cubicBezTo>
                <a:cubicBezTo>
                  <a:pt x="723014" y="30716"/>
                  <a:pt x="1312531" y="23628"/>
                  <a:pt x="1488559" y="0"/>
                </a:cubicBezTo>
              </a:path>
            </a:pathLst>
          </a:cu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9" name="Straight Arrow Connector 18"/>
          <p:cNvCxnSpPr>
            <a:stCxn id="20" idx="0"/>
          </p:cNvCxnSpPr>
          <p:nvPr/>
        </p:nvCxnSpPr>
        <p:spPr>
          <a:xfrm>
            <a:off x="5578242" y="3367052"/>
            <a:ext cx="43376" cy="0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Freeform 19"/>
          <p:cNvSpPr/>
          <p:nvPr/>
        </p:nvSpPr>
        <p:spPr bwMode="gray">
          <a:xfrm rot="14590336">
            <a:off x="4615655" y="2775186"/>
            <a:ext cx="985353" cy="554841"/>
          </a:xfrm>
          <a:custGeom>
            <a:avLst/>
            <a:gdLst>
              <a:gd name="connsiteX0" fmla="*/ 0 w 1488559"/>
              <a:gd name="connsiteY0" fmla="*/ 836428 h 836428"/>
              <a:gd name="connsiteX1" fmla="*/ 474921 w 1488559"/>
              <a:gd name="connsiteY1" fmla="*/ 170121 h 836428"/>
              <a:gd name="connsiteX2" fmla="*/ 1488559 w 1488559"/>
              <a:gd name="connsiteY2" fmla="*/ 0 h 836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8559" h="836428">
                <a:moveTo>
                  <a:pt x="0" y="836428"/>
                </a:moveTo>
                <a:cubicBezTo>
                  <a:pt x="113414" y="572977"/>
                  <a:pt x="226828" y="309526"/>
                  <a:pt x="474921" y="170121"/>
                </a:cubicBezTo>
                <a:cubicBezTo>
                  <a:pt x="723014" y="30716"/>
                  <a:pt x="1312531" y="23628"/>
                  <a:pt x="1488559" y="0"/>
                </a:cubicBezTo>
              </a:path>
            </a:pathLst>
          </a:cu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769898" y="4231290"/>
            <a:ext cx="54461" cy="0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 bwMode="gray">
          <a:xfrm rot="14590336">
            <a:off x="4096291" y="3201452"/>
            <a:ext cx="1941244" cy="596646"/>
          </a:xfrm>
          <a:custGeom>
            <a:avLst/>
            <a:gdLst>
              <a:gd name="connsiteX0" fmla="*/ 0 w 1488559"/>
              <a:gd name="connsiteY0" fmla="*/ 836428 h 836428"/>
              <a:gd name="connsiteX1" fmla="*/ 474921 w 1488559"/>
              <a:gd name="connsiteY1" fmla="*/ 170121 h 836428"/>
              <a:gd name="connsiteX2" fmla="*/ 1488559 w 1488559"/>
              <a:gd name="connsiteY2" fmla="*/ 0 h 836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8559" h="836428">
                <a:moveTo>
                  <a:pt x="0" y="836428"/>
                </a:moveTo>
                <a:cubicBezTo>
                  <a:pt x="113414" y="572977"/>
                  <a:pt x="226828" y="309526"/>
                  <a:pt x="474921" y="170121"/>
                </a:cubicBezTo>
                <a:cubicBezTo>
                  <a:pt x="723014" y="30716"/>
                  <a:pt x="1312531" y="23628"/>
                  <a:pt x="1488559" y="0"/>
                </a:cubicBezTo>
              </a:path>
            </a:pathLst>
          </a:cu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TextBox 43"/>
          <p:cNvSpPr txBox="1"/>
          <p:nvPr/>
        </p:nvSpPr>
        <p:spPr bwMode="gray">
          <a:xfrm>
            <a:off x="1767734" y="2172937"/>
            <a:ext cx="1262739" cy="9037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Мне нужны</a:t>
            </a:r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r>
              <a:rPr lang="en-US" sz="1800" dirty="0" smtClean="0"/>
              <a:t>$http</a:t>
            </a:r>
            <a:r>
              <a:rPr lang="ru-RU" sz="1800" dirty="0" smtClean="0"/>
              <a:t> и </a:t>
            </a:r>
            <a:r>
              <a:rPr lang="en-US" sz="1800" dirty="0" smtClean="0"/>
              <a:t>$log</a:t>
            </a:r>
            <a:endParaRPr lang="ru-RU" sz="1800" dirty="0" smtClean="0"/>
          </a:p>
        </p:txBody>
      </p:sp>
      <p:sp>
        <p:nvSpPr>
          <p:cNvPr id="45" name="Freeform 44"/>
          <p:cNvSpPr/>
          <p:nvPr/>
        </p:nvSpPr>
        <p:spPr bwMode="gray">
          <a:xfrm>
            <a:off x="5519738" y="2421732"/>
            <a:ext cx="1295400" cy="676275"/>
          </a:xfrm>
          <a:custGeom>
            <a:avLst/>
            <a:gdLst>
              <a:gd name="connsiteX0" fmla="*/ 1295400 w 1295400"/>
              <a:gd name="connsiteY0" fmla="*/ 676275 h 676275"/>
              <a:gd name="connsiteX1" fmla="*/ 814387 w 1295400"/>
              <a:gd name="connsiteY1" fmla="*/ 195262 h 676275"/>
              <a:gd name="connsiteX2" fmla="*/ 0 w 1295400"/>
              <a:gd name="connsiteY2" fmla="*/ 0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5400" h="676275">
                <a:moveTo>
                  <a:pt x="1295400" y="676275"/>
                </a:moveTo>
                <a:cubicBezTo>
                  <a:pt x="1162843" y="492125"/>
                  <a:pt x="1030287" y="307975"/>
                  <a:pt x="814387" y="195262"/>
                </a:cubicBezTo>
                <a:cubicBezTo>
                  <a:pt x="598487" y="82549"/>
                  <a:pt x="130969" y="32544"/>
                  <a:pt x="0" y="0"/>
                </a:cubicBezTo>
              </a:path>
            </a:pathLst>
          </a:cu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Freeform 45"/>
          <p:cNvSpPr/>
          <p:nvPr/>
        </p:nvSpPr>
        <p:spPr bwMode="gray">
          <a:xfrm>
            <a:off x="5448300" y="2657475"/>
            <a:ext cx="595313" cy="1376363"/>
          </a:xfrm>
          <a:custGeom>
            <a:avLst/>
            <a:gdLst>
              <a:gd name="connsiteX0" fmla="*/ 595313 w 595313"/>
              <a:gd name="connsiteY0" fmla="*/ 1376363 h 1376363"/>
              <a:gd name="connsiteX1" fmla="*/ 290513 w 595313"/>
              <a:gd name="connsiteY1" fmla="*/ 404813 h 1376363"/>
              <a:gd name="connsiteX2" fmla="*/ 0 w 595313"/>
              <a:gd name="connsiteY2" fmla="*/ 0 h 137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5313" h="1376363">
                <a:moveTo>
                  <a:pt x="595313" y="1376363"/>
                </a:moveTo>
                <a:cubicBezTo>
                  <a:pt x="492522" y="1005285"/>
                  <a:pt x="389732" y="634207"/>
                  <a:pt x="290513" y="404813"/>
                </a:cubicBezTo>
                <a:cubicBezTo>
                  <a:pt x="191294" y="175419"/>
                  <a:pt x="0" y="0"/>
                  <a:pt x="0" y="0"/>
                </a:cubicBezTo>
              </a:path>
            </a:pathLst>
          </a:cu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7" name="Straight Arrow Connector 46"/>
          <p:cNvCxnSpPr>
            <a:stCxn id="45" idx="2"/>
          </p:cNvCxnSpPr>
          <p:nvPr/>
        </p:nvCxnSpPr>
        <p:spPr>
          <a:xfrm flipH="1">
            <a:off x="5469399" y="2421732"/>
            <a:ext cx="50339" cy="0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6" idx="2"/>
          </p:cNvCxnSpPr>
          <p:nvPr/>
        </p:nvCxnSpPr>
        <p:spPr>
          <a:xfrm flipH="1" flipV="1">
            <a:off x="5419061" y="2624787"/>
            <a:ext cx="29239" cy="32688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Freeform 56"/>
          <p:cNvSpPr/>
          <p:nvPr/>
        </p:nvSpPr>
        <p:spPr bwMode="gray">
          <a:xfrm>
            <a:off x="2419350" y="2657475"/>
            <a:ext cx="1214438" cy="804863"/>
          </a:xfrm>
          <a:custGeom>
            <a:avLst/>
            <a:gdLst>
              <a:gd name="connsiteX0" fmla="*/ 1214438 w 1214438"/>
              <a:gd name="connsiteY0" fmla="*/ 0 h 804863"/>
              <a:gd name="connsiteX1" fmla="*/ 595313 w 1214438"/>
              <a:gd name="connsiteY1" fmla="*/ 661988 h 804863"/>
              <a:gd name="connsiteX2" fmla="*/ 0 w 1214438"/>
              <a:gd name="connsiteY2" fmla="*/ 804863 h 804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4438" h="804863">
                <a:moveTo>
                  <a:pt x="1214438" y="0"/>
                </a:moveTo>
                <a:cubicBezTo>
                  <a:pt x="1006078" y="263922"/>
                  <a:pt x="797719" y="527844"/>
                  <a:pt x="595313" y="661988"/>
                </a:cubicBezTo>
                <a:cubicBezTo>
                  <a:pt x="392907" y="796132"/>
                  <a:pt x="196453" y="800497"/>
                  <a:pt x="0" y="804863"/>
                </a:cubicBezTo>
              </a:path>
            </a:pathLst>
          </a:cu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8" name="Straight Arrow Connector 57"/>
          <p:cNvCxnSpPr>
            <a:stCxn id="57" idx="2"/>
          </p:cNvCxnSpPr>
          <p:nvPr/>
        </p:nvCxnSpPr>
        <p:spPr>
          <a:xfrm flipH="1">
            <a:off x="2384484" y="3462338"/>
            <a:ext cx="34866" cy="3875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Content Placeholder 2"/>
          <p:cNvSpPr>
            <a:spLocks/>
          </p:cNvSpPr>
          <p:nvPr/>
        </p:nvSpPr>
        <p:spPr bwMode="gray">
          <a:xfrm>
            <a:off x="1362922" y="5103627"/>
            <a:ext cx="7299069" cy="63086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000" dirty="0" smtClean="0">
                <a:latin typeface="Arial Narrow" pitchFamily="34" charset="0"/>
              </a:rPr>
              <a:t>Когда </a:t>
            </a:r>
            <a:r>
              <a:rPr lang="ru-RU" sz="2000" dirty="0" err="1" smtClean="0">
                <a:latin typeface="Arial Narrow" pitchFamily="34" charset="0"/>
              </a:rPr>
              <a:t>ангуляр</a:t>
            </a:r>
            <a:r>
              <a:rPr lang="ru-RU" sz="2000" dirty="0" smtClean="0">
                <a:latin typeface="Arial Narrow" pitchFamily="34" charset="0"/>
              </a:rPr>
              <a:t> загружен – все сервисы зарегистрированы</a:t>
            </a:r>
          </a:p>
        </p:txBody>
      </p:sp>
      <p:sp>
        <p:nvSpPr>
          <p:cNvPr id="63" name="Content Placeholder 2"/>
          <p:cNvSpPr>
            <a:spLocks/>
          </p:cNvSpPr>
          <p:nvPr/>
        </p:nvSpPr>
        <p:spPr bwMode="gray">
          <a:xfrm>
            <a:off x="1362920" y="5103626"/>
            <a:ext cx="7299069" cy="63086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000" dirty="0" smtClean="0">
                <a:latin typeface="Arial Narrow" pitchFamily="34" charset="0"/>
              </a:rPr>
              <a:t> Контроллер инициализирован</a:t>
            </a:r>
          </a:p>
        </p:txBody>
      </p:sp>
      <p:sp>
        <p:nvSpPr>
          <p:cNvPr id="64" name="Content Placeholder 2"/>
          <p:cNvSpPr>
            <a:spLocks/>
          </p:cNvSpPr>
          <p:nvPr/>
        </p:nvSpPr>
        <p:spPr bwMode="gray">
          <a:xfrm>
            <a:off x="1360674" y="5103627"/>
            <a:ext cx="7299069" cy="63086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000" dirty="0" smtClean="0">
                <a:latin typeface="Arial Narrow" pitchFamily="34" charset="0"/>
              </a:rPr>
              <a:t>Когда контроллер запущен</a:t>
            </a:r>
          </a:p>
        </p:txBody>
      </p:sp>
    </p:spTree>
    <p:extLst>
      <p:ext uri="{BB962C8B-B14F-4D97-AF65-F5344CB8AC3E}">
        <p14:creationId xmlns:p14="http://schemas.microsoft.com/office/powerpoint/2010/main" val="349195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6" grpId="0" animBg="1"/>
      <p:bldP spid="20" grpId="0" animBg="1"/>
      <p:bldP spid="32" grpId="0" animBg="1"/>
      <p:bldP spid="44" grpId="0"/>
      <p:bldP spid="45" grpId="0" animBg="1"/>
      <p:bldP spid="46" grpId="0" animBg="1"/>
      <p:bldP spid="57" grpId="0" animBg="1"/>
      <p:bldP spid="61" grpId="0" animBg="1"/>
      <p:bldP spid="63" grpId="0" animBg="1"/>
      <p:bldP spid="6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Time for </a:t>
            </a:r>
            <a:r>
              <a:rPr lang="en-US" b="1" dirty="0" smtClean="0"/>
              <a:t>injection</a:t>
            </a:r>
            <a:r>
              <a:rPr lang="en-US" b="1" dirty="0"/>
              <a:t>!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504733"/>
              </p:ext>
            </p:extLst>
          </p:nvPr>
        </p:nvGraphicFramePr>
        <p:xfrm>
          <a:off x="303182" y="1345973"/>
          <a:ext cx="8229600" cy="2001012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('store', [ 'store-products' 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['$http‘, function($http){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???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})();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 bwMode="gray">
          <a:xfrm>
            <a:off x="4649973" y="2027275"/>
            <a:ext cx="772632" cy="34970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endParaRPr lang="ru-RU" sz="1800" dirty="0" err="1" smtClean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TextBox 7"/>
          <p:cNvSpPr txBox="1"/>
          <p:nvPr/>
        </p:nvSpPr>
        <p:spPr bwMode="gray">
          <a:xfrm>
            <a:off x="6595731" y="2027275"/>
            <a:ext cx="528083" cy="34970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endParaRPr lang="ru-RU" sz="1800" dirty="0" err="1" smtClean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" name="Down Arrow 9"/>
          <p:cNvSpPr/>
          <p:nvPr/>
        </p:nvSpPr>
        <p:spPr bwMode="auto">
          <a:xfrm rot="10800000">
            <a:off x="4839335" y="2349687"/>
            <a:ext cx="219844" cy="565258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TextBox 10"/>
          <p:cNvSpPr txBox="1"/>
          <p:nvPr/>
        </p:nvSpPr>
        <p:spPr bwMode="gray">
          <a:xfrm>
            <a:off x="3461443" y="3048158"/>
            <a:ext cx="2046222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 err="1"/>
              <a:t>StoreController</a:t>
            </a:r>
            <a:r>
              <a:rPr lang="en-US" sz="1800" dirty="0"/>
              <a:t> </a:t>
            </a:r>
            <a:r>
              <a:rPr lang="ru-RU" sz="1800" dirty="0"/>
              <a:t>нужен $</a:t>
            </a:r>
            <a:r>
              <a:rPr lang="en-US" sz="1800" dirty="0"/>
              <a:t>http </a:t>
            </a:r>
            <a:r>
              <a:rPr lang="ru-RU" sz="1800" dirty="0"/>
              <a:t>сервис</a:t>
            </a:r>
          </a:p>
        </p:txBody>
      </p:sp>
      <p:sp>
        <p:nvSpPr>
          <p:cNvPr id="12" name="Down Arrow 11"/>
          <p:cNvSpPr/>
          <p:nvPr/>
        </p:nvSpPr>
        <p:spPr bwMode="auto">
          <a:xfrm rot="10800000">
            <a:off x="6749850" y="2412465"/>
            <a:ext cx="219844" cy="565258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TextBox 12"/>
          <p:cNvSpPr txBox="1"/>
          <p:nvPr/>
        </p:nvSpPr>
        <p:spPr bwMode="gray">
          <a:xfrm>
            <a:off x="6016801" y="3136762"/>
            <a:ext cx="2046222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sz="1800" dirty="0" smtClean="0"/>
              <a:t>$</a:t>
            </a:r>
            <a:r>
              <a:rPr lang="en-US" sz="1800" dirty="0" smtClean="0"/>
              <a:t>http</a:t>
            </a:r>
            <a:r>
              <a:rPr lang="ru-RU" sz="1800" dirty="0" smtClean="0"/>
              <a:t> внедрен через аргумент</a:t>
            </a:r>
            <a:endParaRPr lang="ru-RU" sz="1800" dirty="0"/>
          </a:p>
        </p:txBody>
      </p:sp>
      <p:sp>
        <p:nvSpPr>
          <p:cNvPr id="14" name="TextBox 13"/>
          <p:cNvSpPr txBox="1"/>
          <p:nvPr/>
        </p:nvSpPr>
        <p:spPr bwMode="gray">
          <a:xfrm>
            <a:off x="3333273" y="4641869"/>
            <a:ext cx="2302562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sz="1800" dirty="0" smtClean="0"/>
              <a:t>Что же теперь?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73261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/>
      <p:bldP spid="12" grpId="0" animBg="1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Directives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6D38C-A4C7-421A-84F2-86BB049D7CDD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379452"/>
              </p:ext>
            </p:extLst>
          </p:nvPr>
        </p:nvGraphicFramePr>
        <p:xfrm>
          <a:off x="228812" y="1730409"/>
          <a:ext cx="8496300" cy="2831239"/>
        </p:xfrm>
        <a:graphic>
          <a:graphicData uri="http://schemas.openxmlformats.org/drawingml/2006/table">
            <a:tbl>
              <a:tblPr/>
              <a:tblGrid>
                <a:gridCol w="4824536"/>
                <a:gridCol w="3671764"/>
              </a:tblGrid>
              <a:tr h="1360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JavaScript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55195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&lt;!DOCTYPE html&gt;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&lt;html&gt;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&lt;body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ng-controller=“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HelloController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”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...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F7F5F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&lt;body&gt;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&lt;/html&gt;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function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HelloController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(){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alert(‘Hello!’);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55195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72828" y="722297"/>
            <a:ext cx="85172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Директива это маркер в </a:t>
            </a:r>
            <a:r>
              <a:rPr lang="en-US" dirty="0" smtClean="0"/>
              <a:t>HTML</a:t>
            </a:r>
            <a:r>
              <a:rPr lang="ru-RU" dirty="0" smtClean="0"/>
              <a:t>-теге, который говорит </a:t>
            </a:r>
            <a:r>
              <a:rPr lang="ru-RU" dirty="0" err="1" smtClean="0"/>
              <a:t>Ангуляру</a:t>
            </a:r>
            <a:r>
              <a:rPr lang="ru-RU" dirty="0"/>
              <a:t> </a:t>
            </a:r>
            <a:r>
              <a:rPr lang="ru-RU" dirty="0" smtClean="0"/>
              <a:t>запустить или связать код на </a:t>
            </a:r>
            <a:r>
              <a:rPr lang="en-US" dirty="0" smtClean="0"/>
              <a:t>JavaScript.</a:t>
            </a:r>
            <a:endParaRPr lang="ru-RU" dirty="0"/>
          </a:p>
        </p:txBody>
      </p:sp>
      <p:sp>
        <p:nvSpPr>
          <p:cNvPr id="8" name="Down Arrow 7"/>
          <p:cNvSpPr/>
          <p:nvPr/>
        </p:nvSpPr>
        <p:spPr bwMode="auto">
          <a:xfrm>
            <a:off x="1957004" y="2887597"/>
            <a:ext cx="216024" cy="1795140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Bent-Up Arrow 8"/>
          <p:cNvSpPr/>
          <p:nvPr/>
        </p:nvSpPr>
        <p:spPr bwMode="auto">
          <a:xfrm rot="5400000">
            <a:off x="4415433" y="2089025"/>
            <a:ext cx="432048" cy="2029193"/>
          </a:xfrm>
          <a:prstGeom prst="bentUpArrow">
            <a:avLst>
              <a:gd name="adj1" fmla="val 12955"/>
              <a:gd name="adj2" fmla="val 25000"/>
              <a:gd name="adj3" fmla="val 27631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Down Arrow 9"/>
          <p:cNvSpPr/>
          <p:nvPr/>
        </p:nvSpPr>
        <p:spPr bwMode="auto">
          <a:xfrm>
            <a:off x="7717644" y="2378481"/>
            <a:ext cx="216024" cy="581124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1524956" y="4826753"/>
            <a:ext cx="1080120" cy="360040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Директива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5646054" y="2959605"/>
            <a:ext cx="2704284" cy="643012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Название</a:t>
            </a:r>
            <a:r>
              <a:rPr kumimoji="0" lang="ru-RU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 функции, которую надо выполнить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85018" y="2606020"/>
            <a:ext cx="3329406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74681" y="2108794"/>
            <a:ext cx="1074287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38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Let’s use our Service!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960779"/>
              </p:ext>
            </p:extLst>
          </p:nvPr>
        </p:nvGraphicFramePr>
        <p:xfrm>
          <a:off x="303182" y="1345973"/>
          <a:ext cx="8229600" cy="2491740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('store', [ 'store-products' 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['$http‘, function($http){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???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$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http.get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('/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products.json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')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})();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gray">
          <a:xfrm>
            <a:off x="992374" y="2661259"/>
            <a:ext cx="3026734" cy="415094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endParaRPr lang="ru-RU" sz="1800" dirty="0" err="1" smtClean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2" name="Down Arrow 11"/>
          <p:cNvSpPr/>
          <p:nvPr/>
        </p:nvSpPr>
        <p:spPr bwMode="auto">
          <a:xfrm rot="10800000">
            <a:off x="2626190" y="3149656"/>
            <a:ext cx="219844" cy="565258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TextBox 12"/>
          <p:cNvSpPr txBox="1"/>
          <p:nvPr/>
        </p:nvSpPr>
        <p:spPr bwMode="gray">
          <a:xfrm>
            <a:off x="1713000" y="3837713"/>
            <a:ext cx="2046222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sz="1800" dirty="0" smtClean="0"/>
              <a:t>Получаем данные из </a:t>
            </a:r>
          </a:p>
          <a:p>
            <a:r>
              <a:rPr lang="en-US" sz="1800" dirty="0" err="1"/>
              <a:t>products.json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6748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Our Service will Return Data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825212"/>
              </p:ext>
            </p:extLst>
          </p:nvPr>
        </p:nvGraphicFramePr>
        <p:xfrm>
          <a:off x="303182" y="1345973"/>
          <a:ext cx="8229600" cy="2982468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('store', [ 'store-products' 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['$http‘, function($http){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???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$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http.get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products.json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')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.success(function(data){</a:t>
                      </a:r>
                      <a:endParaRPr kumimoji="0" lang="ru-RU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??? = data;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</a:t>
                      </a: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})();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 bwMode="gray">
          <a:xfrm>
            <a:off x="3919870" y="2730159"/>
            <a:ext cx="3026734" cy="415094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endParaRPr lang="ru-RU" sz="1800" dirty="0" err="1" smtClean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Down Arrow 7"/>
          <p:cNvSpPr/>
          <p:nvPr/>
        </p:nvSpPr>
        <p:spPr bwMode="auto">
          <a:xfrm rot="10800000">
            <a:off x="4648759" y="3140149"/>
            <a:ext cx="219844" cy="565258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4444987" y="3751406"/>
            <a:ext cx="2664650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 smtClean="0"/>
              <a:t>$http</a:t>
            </a:r>
            <a:r>
              <a:rPr lang="ru-RU" sz="1800" dirty="0" smtClean="0"/>
              <a:t> возвращает </a:t>
            </a:r>
            <a:r>
              <a:rPr lang="en-US" sz="1800" dirty="0" smtClean="0"/>
              <a:t>Promise</a:t>
            </a:r>
            <a:r>
              <a:rPr lang="ru-RU" sz="1800" dirty="0" smtClean="0"/>
              <a:t>, так что </a:t>
            </a:r>
            <a:r>
              <a:rPr lang="en-US" sz="1800" dirty="0" smtClean="0"/>
              <a:t>success()</a:t>
            </a:r>
            <a:r>
              <a:rPr lang="ru-RU" sz="1800" dirty="0" smtClean="0"/>
              <a:t> вернет </a:t>
            </a:r>
            <a:r>
              <a:rPr lang="en-US" sz="1800" dirty="0" smtClean="0"/>
              <a:t>data</a:t>
            </a:r>
            <a:endParaRPr lang="ru-RU" sz="1800" dirty="0"/>
          </a:p>
        </p:txBody>
      </p:sp>
      <p:sp>
        <p:nvSpPr>
          <p:cNvPr id="10" name="TextBox 9"/>
          <p:cNvSpPr txBox="1"/>
          <p:nvPr/>
        </p:nvSpPr>
        <p:spPr bwMode="gray">
          <a:xfrm>
            <a:off x="778561" y="3083442"/>
            <a:ext cx="2682882" cy="467831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endParaRPr lang="ru-RU" sz="1800" dirty="0" err="1" smtClean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1" name="Down Arrow 10"/>
          <p:cNvSpPr/>
          <p:nvPr/>
        </p:nvSpPr>
        <p:spPr bwMode="auto">
          <a:xfrm rot="10800000">
            <a:off x="1696452" y="3551273"/>
            <a:ext cx="219844" cy="565258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TextBox 11"/>
          <p:cNvSpPr txBox="1"/>
          <p:nvPr/>
        </p:nvSpPr>
        <p:spPr bwMode="gray">
          <a:xfrm>
            <a:off x="1492680" y="4162530"/>
            <a:ext cx="2664650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sz="1800" dirty="0" smtClean="0"/>
              <a:t>Куда нам нужно положить </a:t>
            </a:r>
            <a:r>
              <a:rPr lang="en-US" sz="1800" dirty="0" smtClean="0"/>
              <a:t>data</a:t>
            </a:r>
            <a:r>
              <a:rPr lang="ru-RU" sz="1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7248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 animBg="1"/>
      <p:bldP spid="11" grpId="0" animBg="1"/>
      <p:bldP spid="12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Storing the Data for use in our Page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709906"/>
              </p:ext>
            </p:extLst>
          </p:nvPr>
        </p:nvGraphicFramePr>
        <p:xfrm>
          <a:off x="303182" y="1345973"/>
          <a:ext cx="8229600" cy="2982468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('store', [ 'store-products' 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['$http‘, function($http){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store = this;</a:t>
                      </a:r>
                      <a:endParaRPr kumimoji="0" lang="ru-RU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$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http.get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products.json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').success(function(data){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store.products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 data;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})();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 bwMode="gray">
          <a:xfrm>
            <a:off x="895038" y="2290964"/>
            <a:ext cx="3026734" cy="415094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endParaRPr lang="ru-RU" sz="1800" dirty="0" err="1" smtClean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Down Arrow 7"/>
          <p:cNvSpPr/>
          <p:nvPr/>
        </p:nvSpPr>
        <p:spPr bwMode="auto">
          <a:xfrm rot="5400000">
            <a:off x="4374696" y="2284782"/>
            <a:ext cx="219844" cy="565258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5244864" y="2271071"/>
            <a:ext cx="3672308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sz="1800" dirty="0" smtClean="0"/>
              <a:t>Нужна внутренняя переменная с ссылкой на сам контроллер</a:t>
            </a:r>
            <a:endParaRPr lang="ru-RU" sz="1800" dirty="0"/>
          </a:p>
        </p:txBody>
      </p:sp>
      <p:sp>
        <p:nvSpPr>
          <p:cNvPr id="10" name="TextBox 9"/>
          <p:cNvSpPr txBox="1"/>
          <p:nvPr/>
        </p:nvSpPr>
        <p:spPr bwMode="gray">
          <a:xfrm>
            <a:off x="1023162" y="3120831"/>
            <a:ext cx="1790922" cy="207547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endParaRPr lang="ru-RU" sz="1800" dirty="0" err="1" smtClean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1" name="Down Arrow 10"/>
          <p:cNvSpPr/>
          <p:nvPr/>
        </p:nvSpPr>
        <p:spPr bwMode="auto">
          <a:xfrm rot="10800000">
            <a:off x="2343878" y="3394113"/>
            <a:ext cx="219844" cy="565258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TextBox 11"/>
          <p:cNvSpPr txBox="1"/>
          <p:nvPr/>
        </p:nvSpPr>
        <p:spPr bwMode="gray">
          <a:xfrm>
            <a:off x="2129523" y="4015090"/>
            <a:ext cx="4242923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sz="1800" dirty="0" smtClean="0"/>
              <a:t>Теперь мы можем положить </a:t>
            </a:r>
            <a:r>
              <a:rPr lang="en-US" sz="1800" dirty="0" smtClean="0"/>
              <a:t>data</a:t>
            </a:r>
            <a:r>
              <a:rPr lang="ru-RU" sz="1800" dirty="0" smtClean="0"/>
              <a:t> в контроллер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111773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 animBg="1"/>
      <p:bldP spid="11" grpId="0" animBg="1"/>
      <p:bldP spid="12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Initialize Products to be a Blank Array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004810"/>
              </p:ext>
            </p:extLst>
          </p:nvPr>
        </p:nvGraphicFramePr>
        <p:xfrm>
          <a:off x="303182" y="1345973"/>
          <a:ext cx="8229600" cy="3227832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('store', [ 'store-products' 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['$http‘, function($http){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store = this;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store.products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[ ];</a:t>
                      </a:r>
                      <a:endParaRPr kumimoji="0" lang="ru-RU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$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http.get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products.json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').success(function(data){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store.products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 data;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})();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 bwMode="gray">
          <a:xfrm>
            <a:off x="895038" y="2596558"/>
            <a:ext cx="3026734" cy="415094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endParaRPr lang="ru-RU" sz="1800" dirty="0" err="1" smtClean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Down Arrow 7"/>
          <p:cNvSpPr/>
          <p:nvPr/>
        </p:nvSpPr>
        <p:spPr bwMode="auto">
          <a:xfrm rot="5400000">
            <a:off x="4289635" y="2423851"/>
            <a:ext cx="219844" cy="565258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5010948" y="2449732"/>
            <a:ext cx="3672308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sz="1800" dirty="0" smtClean="0"/>
              <a:t>Нам нужно проинициализировать </a:t>
            </a:r>
            <a:r>
              <a:rPr lang="en-US" sz="1800" dirty="0" smtClean="0"/>
              <a:t>products</a:t>
            </a:r>
            <a:r>
              <a:rPr lang="ru-RU" sz="1800" dirty="0" smtClean="0"/>
              <a:t> как пустой массив, </a:t>
            </a:r>
            <a:endParaRPr lang="ru-RU" sz="1800" dirty="0"/>
          </a:p>
        </p:txBody>
      </p:sp>
      <p:sp>
        <p:nvSpPr>
          <p:cNvPr id="10" name="TextBox 9"/>
          <p:cNvSpPr txBox="1"/>
          <p:nvPr/>
        </p:nvSpPr>
        <p:spPr bwMode="gray">
          <a:xfrm>
            <a:off x="6696628" y="3011652"/>
            <a:ext cx="2120254" cy="145769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sz="1800" dirty="0" smtClean="0"/>
              <a:t>так как страница будет нарисована раньше чем мы получим данные из </a:t>
            </a:r>
            <a:r>
              <a:rPr lang="en-US" sz="1800" dirty="0" smtClean="0"/>
              <a:t>GET</a:t>
            </a:r>
            <a:r>
              <a:rPr lang="ru-RU" sz="1800" dirty="0" smtClean="0"/>
              <a:t> запроса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42184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Service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gray">
          <a:xfrm>
            <a:off x="937437" y="1141227"/>
            <a:ext cx="4444409" cy="4813006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 bwMode="gray">
          <a:xfrm>
            <a:off x="1137878" y="4537190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Reviews</a:t>
            </a:r>
          </a:p>
          <a:p>
            <a:r>
              <a:rPr lang="en-US" sz="1800" dirty="0"/>
              <a:t>  None </a:t>
            </a:r>
            <a:r>
              <a:rPr lang="en-US" sz="1800" dirty="0" smtClean="0"/>
              <a:t>yet</a:t>
            </a:r>
            <a:r>
              <a:rPr lang="en-US" sz="1800" b="1" dirty="0" smtClean="0"/>
              <a:t>   </a:t>
            </a:r>
          </a:p>
          <a:p>
            <a:endParaRPr lang="en-US" sz="1800" b="1" dirty="0"/>
          </a:p>
          <a:p>
            <a:endParaRPr lang="ru-RU" sz="1800" b="1" dirty="0" err="1" smtClean="0"/>
          </a:p>
        </p:txBody>
      </p:sp>
      <p:sp>
        <p:nvSpPr>
          <p:cNvPr id="8" name="TextBox 7"/>
          <p:cNvSpPr txBox="1"/>
          <p:nvPr/>
        </p:nvSpPr>
        <p:spPr bwMode="gray">
          <a:xfrm>
            <a:off x="1215653" y="4473321"/>
            <a:ext cx="3820633" cy="122686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Specifications</a:t>
            </a:r>
          </a:p>
          <a:p>
            <a:r>
              <a:rPr lang="en-US" sz="1800" b="1" dirty="0" smtClean="0"/>
              <a:t>    </a:t>
            </a:r>
            <a:r>
              <a:rPr lang="en-US" sz="1800" dirty="0" smtClean="0"/>
              <a:t>RAM - 1000MB</a:t>
            </a:r>
          </a:p>
          <a:p>
            <a:r>
              <a:rPr lang="en-US" sz="1800" dirty="0" smtClean="0"/>
              <a:t>    Internal Storage - 32000MB</a:t>
            </a:r>
          </a:p>
          <a:p>
            <a:r>
              <a:rPr lang="en-US" sz="1800" dirty="0" smtClean="0"/>
              <a:t>    </a:t>
            </a:r>
            <a:r>
              <a:rPr lang="en-US" sz="1800" dirty="0" err="1" smtClean="0"/>
              <a:t>WiFi</a:t>
            </a:r>
            <a:r>
              <a:rPr lang="en-US" sz="1800" dirty="0" smtClean="0"/>
              <a:t> - 802.11 b/g/n</a:t>
            </a:r>
            <a:endParaRPr lang="ru-RU" sz="1800" b="1" dirty="0" err="1" smtClean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2461564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2456121" y="3759930"/>
            <a:ext cx="1407042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2456121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4015563" y="3762150"/>
            <a:ext cx="1052623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1103755" y="3762150"/>
            <a:ext cx="1199966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pic>
        <p:nvPicPr>
          <p:cNvPr id="14" name="Picture 3" descr="C:\Users\bFinkels\Documents\AngularJS\store.product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956" y="1241372"/>
            <a:ext cx="2200031" cy="220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/>
          <p:cNvSpPr/>
          <p:nvPr/>
        </p:nvSpPr>
        <p:spPr bwMode="auto">
          <a:xfrm>
            <a:off x="1103755" y="3758010"/>
            <a:ext cx="1199966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4015561" y="3758010"/>
            <a:ext cx="1052623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7" name="TextBox 16"/>
          <p:cNvSpPr txBox="1"/>
          <p:nvPr/>
        </p:nvSpPr>
        <p:spPr bwMode="gray">
          <a:xfrm>
            <a:off x="1247553" y="4473321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Description</a:t>
            </a:r>
          </a:p>
          <a:p>
            <a:r>
              <a:rPr lang="en-US" sz="1800" b="1" dirty="0" smtClean="0"/>
              <a:t>    </a:t>
            </a:r>
            <a:r>
              <a:rPr lang="en-US" sz="1800" dirty="0"/>
              <a:t>Motorola XOOM with Wi-Fi has a super-powerful dual-core processor and Android™ 3.0 (Honeycomb</a:t>
            </a:r>
            <a:r>
              <a:rPr lang="en-US" sz="1800" dirty="0" smtClean="0"/>
              <a:t>).</a:t>
            </a:r>
            <a:endParaRPr lang="ru-RU" sz="1800" b="1" dirty="0" err="1" smtClean="0"/>
          </a:p>
        </p:txBody>
      </p:sp>
      <p:sp>
        <p:nvSpPr>
          <p:cNvPr id="18" name="TextBox 17"/>
          <p:cNvSpPr txBox="1"/>
          <p:nvPr/>
        </p:nvSpPr>
        <p:spPr bwMode="gray">
          <a:xfrm>
            <a:off x="1329953" y="1273270"/>
            <a:ext cx="3592032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Motorola XOOM™ with </a:t>
            </a:r>
            <a:r>
              <a:rPr lang="en-US" sz="1800" b="1" dirty="0" smtClean="0"/>
              <a:t>Wi-Fi</a:t>
            </a:r>
            <a:r>
              <a:rPr lang="ru-RU" sz="1800" b="1" dirty="0" smtClean="0"/>
              <a:t>                </a:t>
            </a:r>
            <a:r>
              <a:rPr lang="en-US" sz="1800" b="1" dirty="0" smtClean="0"/>
              <a:t>$95.5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40829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Additional $http functionality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60" y="1387748"/>
            <a:ext cx="8482972" cy="43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В дополнение к </a:t>
            </a:r>
            <a:r>
              <a:rPr lang="en-US" sz="2000" dirty="0" smtClean="0">
                <a:solidFill>
                  <a:srgbClr val="4B4B4B"/>
                </a:solidFill>
                <a:latin typeface="Arial Narrow" pitchFamily="34" charset="0"/>
              </a:rPr>
              <a:t>get()</a:t>
            </a: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 запросам, </a:t>
            </a:r>
            <a:r>
              <a:rPr lang="en-US" sz="2000" dirty="0" smtClean="0">
                <a:solidFill>
                  <a:srgbClr val="4B4B4B"/>
                </a:solidFill>
                <a:latin typeface="Arial Narrow" pitchFamily="34" charset="0"/>
              </a:rPr>
              <a:t>$http</a:t>
            </a: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 может делать </a:t>
            </a:r>
            <a:r>
              <a:rPr lang="en-US" sz="2000" dirty="0">
                <a:solidFill>
                  <a:srgbClr val="4B4B4B"/>
                </a:solidFill>
                <a:latin typeface="Arial Narrow" pitchFamily="34" charset="0"/>
              </a:rPr>
              <a:t>post(), put(), delete()</a:t>
            </a:r>
            <a:endParaRPr lang="ru-RU" sz="2000" dirty="0" smtClean="0">
              <a:latin typeface="Arial Narrow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280815"/>
              </p:ext>
            </p:extLst>
          </p:nvPr>
        </p:nvGraphicFramePr>
        <p:xfrm>
          <a:off x="403642" y="2177011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$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http.post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('/path/to/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resource.json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{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param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: 'value' });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275112"/>
              </p:ext>
            </p:extLst>
          </p:nvPr>
        </p:nvGraphicFramePr>
        <p:xfrm>
          <a:off x="403642" y="2669653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$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http.delete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('/path/to/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resource.json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');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Content Placeholder 2"/>
          <p:cNvSpPr>
            <a:spLocks/>
          </p:cNvSpPr>
          <p:nvPr/>
        </p:nvSpPr>
        <p:spPr bwMode="gray">
          <a:xfrm>
            <a:off x="198960" y="3489451"/>
            <a:ext cx="8482972" cy="43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Или любой другой </a:t>
            </a:r>
            <a:r>
              <a:rPr lang="en-US" sz="2000" dirty="0" smtClean="0">
                <a:solidFill>
                  <a:srgbClr val="4B4B4B"/>
                </a:solidFill>
                <a:latin typeface="Arial Narrow" pitchFamily="34" charset="0"/>
              </a:rPr>
              <a:t>HTTP</a:t>
            </a: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 метод, используя объект </a:t>
            </a:r>
            <a:r>
              <a:rPr lang="en-US" sz="2000" dirty="0" err="1" smtClean="0">
                <a:solidFill>
                  <a:srgbClr val="4B4B4B"/>
                </a:solidFill>
                <a:latin typeface="Arial Narrow" pitchFamily="34" charset="0"/>
              </a:rPr>
              <a:t>config</a:t>
            </a:r>
            <a:endParaRPr lang="ru-RU" sz="2000" dirty="0" smtClean="0">
              <a:latin typeface="Arial Narrow" pitchFamily="3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041985"/>
              </p:ext>
            </p:extLst>
          </p:nvPr>
        </p:nvGraphicFramePr>
        <p:xfrm>
          <a:off x="403642" y="4158211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$http({ method: 'OPTIONS', url: '/path/to/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resource.json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 });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618724"/>
              </p:ext>
            </p:extLst>
          </p:nvPr>
        </p:nvGraphicFramePr>
        <p:xfrm>
          <a:off x="403642" y="4650853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$http({ method: 'PATCH', url: '/path/to/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resource.json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 });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240460"/>
              </p:ext>
            </p:extLst>
          </p:nvPr>
        </p:nvGraphicFramePr>
        <p:xfrm>
          <a:off x="403642" y="5123981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$http({ method: 'TRACE', url: '/path/to/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resource.json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 });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652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 </a:t>
            </a:r>
            <a:r>
              <a:rPr lang="en-US" b="1" dirty="0" smtClean="0"/>
              <a:t>Bonus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007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AngularJS  full environment</a:t>
            </a:r>
          </a:p>
        </p:txBody>
      </p:sp>
    </p:spTree>
    <p:extLst>
      <p:ext uri="{BB962C8B-B14F-4D97-AF65-F5344CB8AC3E}">
        <p14:creationId xmlns:p14="http://schemas.microsoft.com/office/powerpoint/2010/main" val="339515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AngularJS  full environment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60" y="1387748"/>
            <a:ext cx="8482972" cy="1447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Рассмотрим стандартное боевое окружение на примере проекта </a:t>
            </a:r>
            <a:r>
              <a:rPr lang="en-US" sz="2000" b="1" dirty="0" smtClean="0"/>
              <a:t>angular-seed</a:t>
            </a:r>
            <a:r>
              <a:rPr lang="en-US" sz="2000" dirty="0" smtClean="0">
                <a:latin typeface="Arial Narrow" pitchFamily="34" charset="0"/>
              </a:rPr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en-US" sz="2000" dirty="0">
              <a:latin typeface="Arial Narrow" pitchFamily="34" charset="0"/>
            </a:endParaRP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>
                <a:latin typeface="Arial Narrow" pitchFamily="34" charset="0"/>
              </a:rPr>
              <a:t>Этот проект можно скачать тут - </a:t>
            </a: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github.com/angular/angular-seed.git</a:t>
            </a:r>
            <a:r>
              <a:rPr lang="ru-RU" sz="2000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>
              <a:latin typeface="Arial Narrow" pitchFamily="34" charset="0"/>
            </a:endParaRP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en-US" sz="2000" b="1" dirty="0"/>
          </a:p>
        </p:txBody>
      </p:sp>
      <p:sp>
        <p:nvSpPr>
          <p:cNvPr id="13" name="Rectangle 12"/>
          <p:cNvSpPr/>
          <p:nvPr/>
        </p:nvSpPr>
        <p:spPr>
          <a:xfrm>
            <a:off x="198959" y="3037726"/>
            <a:ext cx="3479905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400" dirty="0">
                <a:latin typeface="Arial Narrow" pitchFamily="34" charset="0"/>
              </a:rPr>
              <a:t>Или же его можно просто </a:t>
            </a:r>
            <a:r>
              <a:rPr lang="ru-RU" sz="2400" dirty="0" smtClean="0">
                <a:latin typeface="Arial Narrow" pitchFamily="34" charset="0"/>
              </a:rPr>
              <a:t>запустить</a:t>
            </a:r>
            <a:r>
              <a:rPr lang="en-US" sz="2400" dirty="0" smtClean="0">
                <a:latin typeface="Arial Narrow" pitchFamily="34" charset="0"/>
              </a:rPr>
              <a:t> </a:t>
            </a:r>
            <a:r>
              <a:rPr lang="ru-RU" sz="2400" dirty="0" smtClean="0">
                <a:latin typeface="Arial Narrow" pitchFamily="34" charset="0"/>
              </a:rPr>
              <a:t>из </a:t>
            </a:r>
            <a:r>
              <a:rPr lang="ru-RU" sz="2400" dirty="0">
                <a:latin typeface="Arial Narrow" pitchFamily="34" charset="0"/>
              </a:rPr>
              <a:t>готового шаблона в </a:t>
            </a:r>
            <a:r>
              <a:rPr lang="en-US" sz="2400" dirty="0">
                <a:latin typeface="Arial Narrow" pitchFamily="34" charset="0"/>
              </a:rPr>
              <a:t>IDEA.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864" y="2725591"/>
            <a:ext cx="4785343" cy="350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488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AngularJS  full environment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60" y="1387749"/>
            <a:ext cx="4670752" cy="1320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Рассмотрим структуру полученного проекта</a:t>
            </a:r>
            <a:endParaRPr lang="en-US" sz="2000" b="1" dirty="0"/>
          </a:p>
        </p:txBody>
      </p:sp>
      <p:sp>
        <p:nvSpPr>
          <p:cNvPr id="10" name="Content Placeholder 2"/>
          <p:cNvSpPr>
            <a:spLocks/>
          </p:cNvSpPr>
          <p:nvPr/>
        </p:nvSpPr>
        <p:spPr bwMode="gray">
          <a:xfrm>
            <a:off x="198960" y="3411479"/>
            <a:ext cx="4451012" cy="1320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Как вы видите, на первый взгляд она достаточно сложна.</a:t>
            </a:r>
            <a:endParaRPr lang="en-US" sz="2000" b="1" dirty="0"/>
          </a:p>
        </p:txBody>
      </p:sp>
      <p:sp>
        <p:nvSpPr>
          <p:cNvPr id="11" name="Content Placeholder 2"/>
          <p:cNvSpPr>
            <a:spLocks/>
          </p:cNvSpPr>
          <p:nvPr/>
        </p:nvSpPr>
        <p:spPr bwMode="gray">
          <a:xfrm>
            <a:off x="198960" y="4883889"/>
            <a:ext cx="4451012" cy="1320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Попробуем разобраться, что же из себя представляет данный проект.</a:t>
            </a:r>
            <a:endParaRPr lang="en-US" sz="2000" b="1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855" y="800078"/>
            <a:ext cx="2510206" cy="5531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373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179665"/>
              </p:ext>
            </p:extLst>
          </p:nvPr>
        </p:nvGraphicFramePr>
        <p:xfrm>
          <a:off x="326551" y="1394867"/>
          <a:ext cx="8287354" cy="3333778"/>
        </p:xfrm>
        <a:graphic>
          <a:graphicData uri="http://schemas.openxmlformats.org/drawingml/2006/table">
            <a:tbl>
              <a:tblPr/>
              <a:tblGrid>
                <a:gridCol w="8287354"/>
              </a:tblGrid>
              <a:tr h="30916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02487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&lt;!DOCTYPE html&gt;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&lt;html&gt;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&lt;head&gt;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&lt;link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=“stylesheet” type=“text/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css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”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=“bootstrap.min.css”&gt;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/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head&gt;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&lt;body&gt;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&lt;script type=“text/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javascript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”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src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=“angular.min.js”&gt;&lt;/script&gt;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F7F5F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&lt;body&gt;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&lt;/html&gt;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21642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 bwMode="auto">
          <a:xfrm>
            <a:off x="5487589" y="4372987"/>
            <a:ext cx="1080120" cy="360040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Angular JS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6567709" y="1574887"/>
            <a:ext cx="1646652" cy="360040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Twitter Bootstra</a:t>
            </a:r>
            <a:r>
              <a:rPr lang="en-US" sz="2000" dirty="0" smtClean="0">
                <a:latin typeface="Tele-GroteskNor" pitchFamily="2" charset="0"/>
              </a:rPr>
              <a:t>p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Down Arrow 9"/>
          <p:cNvSpPr/>
          <p:nvPr/>
        </p:nvSpPr>
        <p:spPr bwMode="auto">
          <a:xfrm rot="10800000">
            <a:off x="5919637" y="3558539"/>
            <a:ext cx="216024" cy="814447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Down Arrow 10"/>
          <p:cNvSpPr/>
          <p:nvPr/>
        </p:nvSpPr>
        <p:spPr bwMode="auto">
          <a:xfrm>
            <a:off x="7283023" y="1934927"/>
            <a:ext cx="216024" cy="511093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11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Package.json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60" y="1387749"/>
            <a:ext cx="4670752" cy="1320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Начнем с файла </a:t>
            </a:r>
            <a:r>
              <a:rPr lang="en-US" sz="2000" b="1" dirty="0" err="1" smtClean="0"/>
              <a:t>package.json</a:t>
            </a:r>
            <a:endParaRPr lang="en-US" sz="2000" b="1" dirty="0"/>
          </a:p>
        </p:txBody>
      </p:sp>
      <p:sp>
        <p:nvSpPr>
          <p:cNvPr id="9" name="Content Placeholder 2"/>
          <p:cNvSpPr>
            <a:spLocks/>
          </p:cNvSpPr>
          <p:nvPr/>
        </p:nvSpPr>
        <p:spPr bwMode="gray">
          <a:xfrm>
            <a:off x="296085" y="3680838"/>
            <a:ext cx="8323375" cy="2294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/>
              <a:t>Файл </a:t>
            </a:r>
            <a:r>
              <a:rPr lang="ru-RU" sz="2000" b="1" dirty="0" err="1"/>
              <a:t>package.json</a:t>
            </a:r>
            <a:r>
              <a:rPr lang="ru-RU" sz="2000" b="1" dirty="0"/>
              <a:t> содержит в себе информацию о вашем приложении: название, версия, зависимости и тому подобное. </a:t>
            </a:r>
            <a:endParaRPr lang="en-US" sz="2000" b="1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en-US" sz="2000" b="1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Любая </a:t>
            </a:r>
            <a:r>
              <a:rPr lang="ru-RU" sz="2000" b="1" dirty="0"/>
              <a:t>директория, в которой есть этот файл, интерпретируется как Node.js-пакет, даже если вы не собираетесь публиковать его.</a:t>
            </a:r>
            <a:endParaRPr lang="en-US" sz="2000" b="1" dirty="0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574" y="1090491"/>
            <a:ext cx="2482370" cy="2159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497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Node.js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59" y="1387749"/>
            <a:ext cx="5046435" cy="1320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Прежде чем рассматривать файл </a:t>
            </a:r>
            <a:r>
              <a:rPr lang="en-US" sz="2000" b="1" dirty="0" err="1" smtClean="0"/>
              <a:t>package.json</a:t>
            </a:r>
            <a:r>
              <a:rPr lang="ru-RU" sz="2000" b="1" dirty="0" smtClean="0"/>
              <a:t>, разберемся что такое </a:t>
            </a:r>
            <a:r>
              <a:rPr lang="en-US" sz="2000" b="1" dirty="0" smtClean="0"/>
              <a:t>node.js.</a:t>
            </a:r>
            <a:endParaRPr lang="en-US" sz="2000" b="1" dirty="0"/>
          </a:p>
        </p:txBody>
      </p:sp>
      <p:pic>
        <p:nvPicPr>
          <p:cNvPr id="9220" name="Picture 4" descr="nodejs-logo.png (424×274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023" y="1267008"/>
            <a:ext cx="4038600" cy="260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>
            <a:spLocks/>
          </p:cNvSpPr>
          <p:nvPr/>
        </p:nvSpPr>
        <p:spPr bwMode="gray">
          <a:xfrm>
            <a:off x="198958" y="2883396"/>
            <a:ext cx="5046435" cy="2142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/>
              <a:t>Сам по себе Node.js является C++ приложением, которое получает на входе </a:t>
            </a:r>
            <a:r>
              <a:rPr lang="ru-RU" sz="2000" b="1" dirty="0" err="1"/>
              <a:t>JavaScript</a:t>
            </a:r>
            <a:r>
              <a:rPr lang="ru-RU" sz="2000" b="1" dirty="0"/>
              <a:t>-код и выполняет его</a:t>
            </a:r>
            <a:r>
              <a:rPr lang="ru-RU" sz="2000" b="1" dirty="0" smtClean="0"/>
              <a:t>.</a:t>
            </a:r>
            <a:r>
              <a:rPr lang="en-US" sz="2000" b="1" dirty="0" smtClean="0"/>
              <a:t/>
            </a:r>
            <a:br>
              <a:rPr lang="en-US" sz="2000" b="1" dirty="0" smtClean="0"/>
            </a:br>
            <a:endParaRPr lang="en-US" sz="2000" b="1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/>
              <a:t>Node.js делает возможным написание серверных приложений на </a:t>
            </a:r>
            <a:r>
              <a:rPr lang="ru-RU" sz="2000" b="1" dirty="0" err="1"/>
              <a:t>JavaScript</a:t>
            </a:r>
            <a:r>
              <a:rPr lang="ru-RU" sz="2000" b="1" dirty="0"/>
              <a:t>. Он построен на движке </a:t>
            </a:r>
            <a:r>
              <a:rPr lang="ru-RU" sz="2000" b="1" dirty="0" err="1"/>
              <a:t>JavaScript</a:t>
            </a:r>
            <a:r>
              <a:rPr lang="ru-RU" sz="2000" b="1" dirty="0"/>
              <a:t> V8 и написан на C</a:t>
            </a:r>
            <a:r>
              <a:rPr lang="ru-RU" sz="2000" b="1" dirty="0" smtClean="0"/>
              <a:t>++</a:t>
            </a:r>
            <a:r>
              <a:rPr lang="en-US" sz="2000" b="1" dirty="0" smtClean="0"/>
              <a:t>.</a:t>
            </a:r>
            <a:endParaRPr lang="en-US" sz="2000" b="1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19207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NPM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55" y="1040418"/>
            <a:ext cx="6896503" cy="3099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/>
              <a:t>Вкратце, пакетом в Node.js называется один или несколько </a:t>
            </a:r>
            <a:r>
              <a:rPr lang="ru-RU" sz="2000" b="1" dirty="0" err="1"/>
              <a:t>JavaScript</a:t>
            </a:r>
            <a:r>
              <a:rPr lang="ru-RU" sz="2000" b="1" dirty="0"/>
              <a:t>-файлов, представляющих собой какую-то библиотеку или инструмент.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en-US" sz="2000" b="1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err="1" smtClean="0"/>
              <a:t>npm</a:t>
            </a:r>
            <a:r>
              <a:rPr lang="ru-RU" sz="2000" b="1" dirty="0" smtClean="0"/>
              <a:t> </a:t>
            </a:r>
            <a:r>
              <a:rPr lang="ru-RU" sz="2000" b="1" dirty="0"/>
              <a:t>(</a:t>
            </a:r>
            <a:r>
              <a:rPr lang="ru-RU" sz="2000" b="1" dirty="0" err="1"/>
              <a:t>аббр</a:t>
            </a:r>
            <a:r>
              <a:rPr lang="ru-RU" sz="2000" b="1" dirty="0"/>
              <a:t>. </a:t>
            </a:r>
            <a:r>
              <a:rPr lang="ru-RU" sz="2000" b="1" dirty="0" err="1"/>
              <a:t>node</a:t>
            </a:r>
            <a:r>
              <a:rPr lang="ru-RU" sz="2000" b="1" dirty="0"/>
              <a:t> </a:t>
            </a:r>
            <a:r>
              <a:rPr lang="ru-RU" sz="2000" b="1" dirty="0" err="1"/>
              <a:t>package</a:t>
            </a:r>
            <a:r>
              <a:rPr lang="ru-RU" sz="2000" b="1" dirty="0"/>
              <a:t> </a:t>
            </a:r>
            <a:r>
              <a:rPr lang="ru-RU" sz="2000" b="1" dirty="0" err="1"/>
              <a:t>manager</a:t>
            </a:r>
            <a:r>
              <a:rPr lang="ru-RU" sz="2000" b="1" dirty="0"/>
              <a:t>) — это стандартный менеджер пакетов, автоматически устанавливающийся вместе с Node.js. Он используется для скачивания пакетов из облачного сервера </a:t>
            </a:r>
            <a:r>
              <a:rPr lang="ru-RU" sz="2000" b="1" dirty="0" err="1"/>
              <a:t>npm</a:t>
            </a:r>
            <a:r>
              <a:rPr lang="ru-RU" sz="2000" b="1" dirty="0"/>
              <a:t>, либо для загрузки пакетов на эти сервера</a:t>
            </a:r>
            <a:r>
              <a:rPr lang="ru-RU" sz="2000" b="1" dirty="0" smtClean="0"/>
              <a:t>.</a:t>
            </a:r>
            <a:endParaRPr lang="en-US" sz="2000" b="1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en-US" sz="2000" b="1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С помощью </a:t>
            </a:r>
            <a:r>
              <a:rPr lang="en-US" sz="2000" b="1" dirty="0" err="1" smtClean="0"/>
              <a:t>npm</a:t>
            </a:r>
            <a:r>
              <a:rPr lang="en-US" sz="2000" b="1" dirty="0" smtClean="0"/>
              <a:t> </a:t>
            </a:r>
            <a:r>
              <a:rPr lang="ru-RU" sz="2000" b="1" dirty="0" smtClean="0"/>
              <a:t>мы управляем пакетами, необходимыми в </a:t>
            </a:r>
            <a:r>
              <a:rPr lang="en-US" sz="2000" b="1" dirty="0" smtClean="0"/>
              <a:t>node.js</a:t>
            </a:r>
            <a:r>
              <a:rPr lang="ru-RU" sz="2000" b="1" dirty="0" smtClean="0"/>
              <a:t> для нашего проекта.</a:t>
            </a:r>
          </a:p>
        </p:txBody>
      </p:sp>
      <p:pic>
        <p:nvPicPr>
          <p:cNvPr id="10242" name="Picture 2" descr="NPM.jpg (548×264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414" y="4291317"/>
            <a:ext cx="3834368" cy="184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/>
          </p:cNvSpPr>
          <p:nvPr/>
        </p:nvSpPr>
        <p:spPr bwMode="gray">
          <a:xfrm>
            <a:off x="198955" y="4291317"/>
            <a:ext cx="3370040" cy="2096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/>
              <a:t>Например, мы хотим использовать </a:t>
            </a:r>
            <a:r>
              <a:rPr lang="en-US" sz="2000" b="1" dirty="0" smtClean="0"/>
              <a:t>http-server</a:t>
            </a:r>
            <a:r>
              <a:rPr lang="ru-RU" sz="2000" b="1" dirty="0" smtClean="0"/>
              <a:t> для разворачивания на нем нашего приложения.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Для этого надо сделать </a:t>
            </a:r>
            <a:endParaRPr lang="en-US" sz="2000" b="1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b="1" dirty="0" err="1"/>
              <a:t>npm</a:t>
            </a:r>
            <a:r>
              <a:rPr lang="en-US" sz="2000" b="1" dirty="0"/>
              <a:t> install http-server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3134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NPM and </a:t>
            </a:r>
            <a:r>
              <a:rPr lang="en-US" dirty="0" err="1" smtClean="0"/>
              <a:t>Package.json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55" y="1040418"/>
            <a:ext cx="6896503" cy="1185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Для того, чтобы не устанавливать вручную все зависимости для </a:t>
            </a:r>
            <a:r>
              <a:rPr lang="en-US" sz="2000" b="1" dirty="0" smtClean="0"/>
              <a:t>node.js</a:t>
            </a:r>
            <a:r>
              <a:rPr lang="ru-RU" sz="2000" b="1" dirty="0" smtClean="0"/>
              <a:t> в нашем проекте используется файл </a:t>
            </a:r>
            <a:r>
              <a:rPr lang="en-US" sz="2000" b="1" dirty="0" err="1" smtClean="0"/>
              <a:t>package.json</a:t>
            </a:r>
            <a:r>
              <a:rPr lang="en-US" sz="2000" b="1" dirty="0" smtClean="0"/>
              <a:t>.</a:t>
            </a:r>
            <a:endParaRPr lang="ru-RU" sz="2000" b="1" dirty="0" smtClean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907" y="1905553"/>
            <a:ext cx="3952875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/>
          <p:cNvSpPr>
            <a:spLocks/>
          </p:cNvSpPr>
          <p:nvPr/>
        </p:nvSpPr>
        <p:spPr bwMode="gray">
          <a:xfrm>
            <a:off x="198955" y="2751162"/>
            <a:ext cx="4146218" cy="2912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Для выполнения этого файла достаточно перейти в директорию с этим файлом и написать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b="1" dirty="0" err="1" smtClean="0"/>
              <a:t>npm</a:t>
            </a:r>
            <a:r>
              <a:rPr lang="en-US" sz="2000" b="1" dirty="0" smtClean="0"/>
              <a:t> install</a:t>
            </a:r>
            <a:endParaRPr lang="ru-RU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58616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NPM and </a:t>
            </a:r>
            <a:r>
              <a:rPr lang="en-US" dirty="0" err="1"/>
              <a:t>Package.json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55" y="1040418"/>
            <a:ext cx="6896503" cy="1185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В </a:t>
            </a:r>
            <a:r>
              <a:rPr lang="en-US" sz="2000" b="1" dirty="0" smtClean="0"/>
              <a:t>IDEA</a:t>
            </a:r>
            <a:r>
              <a:rPr lang="ru-RU" sz="2000" b="1" dirty="0" smtClean="0"/>
              <a:t> можно сделать таким образом(должен быть установлен плагин </a:t>
            </a:r>
            <a:r>
              <a:rPr lang="en-US" sz="2000" b="1" dirty="0" err="1" smtClean="0"/>
              <a:t>NodeJS</a:t>
            </a:r>
            <a:r>
              <a:rPr lang="ru-RU" sz="2000" b="1" dirty="0" smtClean="0"/>
              <a:t>)</a:t>
            </a:r>
          </a:p>
        </p:txBody>
      </p:sp>
      <p:pic>
        <p:nvPicPr>
          <p:cNvPr id="12293" name="Picture 5" descr="C:\Users\bFinkels\Pictures\Angular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138" y="1318260"/>
            <a:ext cx="2734665" cy="477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642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NPM and </a:t>
            </a:r>
            <a:r>
              <a:rPr lang="en-US" dirty="0" err="1"/>
              <a:t>Package.json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55" y="1040418"/>
            <a:ext cx="6896503" cy="1185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Вывод консоли должен быть следующим</a:t>
            </a: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81" y="1573282"/>
            <a:ext cx="8321306" cy="4265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7561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NPM and </a:t>
            </a:r>
            <a:r>
              <a:rPr lang="en-US" dirty="0" err="1"/>
              <a:t>Package.json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46" y="1154201"/>
            <a:ext cx="3796361" cy="4436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073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NPM and </a:t>
            </a:r>
            <a:r>
              <a:rPr lang="en-US" dirty="0" err="1"/>
              <a:t>Package.json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55" y="1040418"/>
            <a:ext cx="6896503" cy="1185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Как вы могли заметить в выводе консоли были такие строчки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55" y="1633083"/>
            <a:ext cx="79533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>
            <a:spLocks/>
          </p:cNvSpPr>
          <p:nvPr/>
        </p:nvSpPr>
        <p:spPr bwMode="gray">
          <a:xfrm>
            <a:off x="198954" y="3189258"/>
            <a:ext cx="6896503" cy="1185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Хотя запускали мы </a:t>
            </a:r>
            <a:r>
              <a:rPr lang="en-US" sz="2000" b="1" dirty="0" err="1" smtClean="0"/>
              <a:t>npm</a:t>
            </a:r>
            <a:r>
              <a:rPr lang="ru-RU" sz="2000" b="1" dirty="0" smtClean="0"/>
              <a:t>, который должен был установить пакеты для </a:t>
            </a:r>
            <a:r>
              <a:rPr lang="en-US" sz="2000" b="1" dirty="0" smtClean="0"/>
              <a:t>node.js</a:t>
            </a:r>
            <a:r>
              <a:rPr lang="ru-RU" sz="2000" b="1" dirty="0" smtClean="0"/>
              <a:t>, а </a:t>
            </a:r>
            <a:r>
              <a:rPr lang="ru-RU" sz="2000" b="1" dirty="0" err="1" smtClean="0"/>
              <a:t>ангуляр</a:t>
            </a:r>
            <a:r>
              <a:rPr lang="ru-RU" sz="2000" b="1" dirty="0" smtClean="0"/>
              <a:t> это явно не пакет для </a:t>
            </a:r>
            <a:r>
              <a:rPr lang="en-US" sz="2000" b="1" dirty="0" smtClean="0"/>
              <a:t>node.js</a:t>
            </a:r>
            <a:r>
              <a:rPr lang="ru-RU" sz="2000" b="1" dirty="0"/>
              <a:t>.</a:t>
            </a:r>
            <a:endParaRPr lang="ru-RU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142271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NPM and </a:t>
            </a:r>
            <a:r>
              <a:rPr lang="en-US" dirty="0" err="1"/>
              <a:t>Package.json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56" y="1040418"/>
            <a:ext cx="3719082" cy="379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Произошло это из-за того, 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что в нашем </a:t>
            </a:r>
            <a:r>
              <a:rPr lang="en-US" sz="2000" b="1" dirty="0" err="1" smtClean="0"/>
              <a:t>package.json</a:t>
            </a:r>
            <a:r>
              <a:rPr lang="ru-RU" sz="2000" b="1" dirty="0" smtClean="0"/>
              <a:t> было написано следующее.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b="1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В секции </a:t>
            </a:r>
            <a:r>
              <a:rPr lang="en-US" sz="2000" b="1" dirty="0" err="1" smtClean="0"/>
              <a:t>skripts</a:t>
            </a:r>
            <a:r>
              <a:rPr lang="ru-RU" sz="2000" b="1" dirty="0" smtClean="0"/>
              <a:t> есть пункт </a:t>
            </a:r>
            <a:r>
              <a:rPr lang="en-US" sz="2000" b="1" dirty="0" err="1" smtClean="0"/>
              <a:t>postinstall</a:t>
            </a:r>
            <a:r>
              <a:rPr lang="ru-RU" sz="2000" b="1" dirty="0" smtClean="0"/>
              <a:t> и в нем мы выполняем </a:t>
            </a:r>
            <a:r>
              <a:rPr lang="en-US" sz="2000" b="1" dirty="0" smtClean="0"/>
              <a:t>bower install.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en-US" sz="2000" b="1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Прежде чем идти дальше, посмотрим, что такое </a:t>
            </a:r>
            <a:r>
              <a:rPr lang="en-US" sz="2000" b="1" dirty="0" smtClean="0"/>
              <a:t>bower.</a:t>
            </a:r>
            <a:endParaRPr lang="ru-RU" sz="2000" b="1" dirty="0" smtClean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038" y="902970"/>
            <a:ext cx="490537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60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Bower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pic>
        <p:nvPicPr>
          <p:cNvPr id="15362" name="Picture 2" descr="https://hsto.org/files/1fb/08e/0a3/1fb08e0a34354419ab9b8ebbdecf5b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155" y="1311592"/>
            <a:ext cx="5753100" cy="377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65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326551" y="888068"/>
            <a:ext cx="6480398" cy="2716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600" dirty="0" smtClean="0">
                <a:latin typeface="Arial Narrow" pitchFamily="34" charset="0"/>
              </a:rPr>
              <a:t>Пишем в них части нашего приложения</a:t>
            </a:r>
            <a:endParaRPr lang="ru-RU" sz="2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600" dirty="0" smtClean="0">
                <a:latin typeface="Arial Narrow" pitchFamily="34" charset="0"/>
              </a:rPr>
              <a:t>Делают наш код более поддерживаемым, тестируемым и читабельным</a:t>
            </a:r>
            <a:endParaRPr lang="ru-RU" sz="2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600" dirty="0" smtClean="0">
                <a:latin typeface="Arial Narrow" pitchFamily="34" charset="0"/>
              </a:rPr>
              <a:t>В них мы определяем зависимости для нашего приложения</a:t>
            </a: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600" dirty="0" smtClean="0">
                <a:latin typeface="Arial Narrow" pitchFamily="34" charset="0"/>
              </a:rPr>
              <a:t>Модули могут использовать другие модули</a:t>
            </a: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solidFill>
                <a:schemeClr val="tx2"/>
              </a:solidFill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32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Bower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55" y="1040418"/>
            <a:ext cx="7276265" cy="5139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b="1" dirty="0" smtClean="0"/>
              <a:t>Bower – </a:t>
            </a:r>
            <a:r>
              <a:rPr lang="ru-RU" sz="2000" b="1" dirty="0" smtClean="0"/>
              <a:t>это менеджер пакетов для нашего приложения.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b="1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/>
              <a:t>Всё, что делает </a:t>
            </a:r>
            <a:r>
              <a:rPr lang="en-US" sz="2000" b="1" dirty="0"/>
              <a:t>Bower </a:t>
            </a:r>
            <a:r>
              <a:rPr lang="ru-RU" sz="2000" b="1" dirty="0" smtClean="0"/>
              <a:t>— </a:t>
            </a:r>
            <a:r>
              <a:rPr lang="ru-RU" sz="2000" b="1" dirty="0"/>
              <a:t>устанавливает нужные проекту пакеты подходящих версий вместе с их зависимостями. </a:t>
            </a:r>
            <a:endParaRPr lang="ru-RU" sz="2000" b="1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Он загружает </a:t>
            </a:r>
            <a:r>
              <a:rPr lang="ru-RU" sz="2000" b="1" dirty="0"/>
              <a:t>файлы нужных библиотек и всё, что нужно для их работы в специальную папку. Остальное остаётся на усмотрение разработчика</a:t>
            </a:r>
            <a:r>
              <a:rPr lang="ru-RU" sz="2000" b="1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b="1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Главное </a:t>
            </a:r>
            <a:r>
              <a:rPr lang="ru-RU" sz="2000" b="1" dirty="0"/>
              <a:t>отличие </a:t>
            </a:r>
            <a:r>
              <a:rPr lang="ru-RU" sz="2000" b="1" dirty="0" err="1"/>
              <a:t>npm</a:t>
            </a:r>
            <a:r>
              <a:rPr lang="ru-RU" sz="2000" b="1" dirty="0"/>
              <a:t> и </a:t>
            </a:r>
            <a:r>
              <a:rPr lang="en-US" sz="2000" b="1" dirty="0"/>
              <a:t>Bower </a:t>
            </a:r>
            <a:r>
              <a:rPr lang="ru-RU" sz="2000" b="1" dirty="0" smtClean="0"/>
              <a:t>— </a:t>
            </a:r>
            <a:r>
              <a:rPr lang="ru-RU" sz="2000" b="1" dirty="0"/>
              <a:t>подход к установке зависимостей пакетов. </a:t>
            </a:r>
            <a:r>
              <a:rPr lang="ru-RU" sz="2000" b="1" dirty="0" err="1"/>
              <a:t>npm</a:t>
            </a:r>
            <a:r>
              <a:rPr lang="ru-RU" sz="2000" b="1" dirty="0"/>
              <a:t> устанавливает зависимости для каждого пакета отдельно, в итоге получается большое дерево пакетов (</a:t>
            </a:r>
            <a:r>
              <a:rPr lang="ru-RU" sz="2000" b="1" dirty="0" err="1"/>
              <a:t>node_modules</a:t>
            </a:r>
            <a:r>
              <a:rPr lang="ru-RU" sz="2000" b="1" dirty="0"/>
              <a:t>/</a:t>
            </a:r>
            <a:r>
              <a:rPr lang="ru-RU" sz="2000" b="1" dirty="0" err="1"/>
              <a:t>grunt</a:t>
            </a:r>
            <a:r>
              <a:rPr lang="ru-RU" sz="2000" b="1" dirty="0"/>
              <a:t>/</a:t>
            </a:r>
            <a:r>
              <a:rPr lang="ru-RU" sz="2000" b="1" dirty="0" err="1"/>
              <a:t>node_modules</a:t>
            </a:r>
            <a:r>
              <a:rPr lang="ru-RU" sz="2000" b="1" dirty="0"/>
              <a:t>/</a:t>
            </a:r>
            <a:r>
              <a:rPr lang="ru-RU" sz="2000" b="1" dirty="0" err="1"/>
              <a:t>glob</a:t>
            </a:r>
            <a:r>
              <a:rPr lang="ru-RU" sz="2000" b="1" dirty="0"/>
              <a:t>/</a:t>
            </a:r>
            <a:r>
              <a:rPr lang="ru-RU" sz="2000" b="1" dirty="0" err="1"/>
              <a:t>node_modules</a:t>
            </a:r>
            <a:r>
              <a:rPr lang="ru-RU" sz="2000" b="1" dirty="0"/>
              <a:t>/…), где может быть несколько версий одного и того же пакета. </a:t>
            </a:r>
            <a:endParaRPr lang="ru-RU" sz="2000" b="1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В </a:t>
            </a:r>
            <a:r>
              <a:rPr lang="ru-RU" sz="2000" b="1" dirty="0" err="1"/>
              <a:t>Бовере</a:t>
            </a:r>
            <a:r>
              <a:rPr lang="ru-RU" sz="2000" b="1" dirty="0"/>
              <a:t> каждый пакет устанавливается один раз (</a:t>
            </a:r>
            <a:r>
              <a:rPr lang="ru-RU" sz="2000" b="1" dirty="0" err="1"/>
              <a:t>jQuery</a:t>
            </a:r>
            <a:r>
              <a:rPr lang="ru-RU" sz="2000" b="1" dirty="0"/>
              <a:t> всегда будет в папке </a:t>
            </a:r>
            <a:r>
              <a:rPr lang="ru-RU" sz="2000" b="1" dirty="0" err="1"/>
              <a:t>bower_components</a:t>
            </a:r>
            <a:r>
              <a:rPr lang="ru-RU" sz="2000" b="1" dirty="0"/>
              <a:t>/</a:t>
            </a:r>
            <a:r>
              <a:rPr lang="ru-RU" sz="2000" b="1" dirty="0" err="1"/>
              <a:t>jquery</a:t>
            </a:r>
            <a:r>
              <a:rPr lang="ru-RU" sz="2000" b="1" dirty="0"/>
              <a:t>, сколько бы пакетов от него не зависело) и в случае конфликта зависимостей, </a:t>
            </a:r>
            <a:r>
              <a:rPr lang="ru-RU" sz="2000" b="1" dirty="0" err="1"/>
              <a:t>Бовер</a:t>
            </a:r>
            <a:r>
              <a:rPr lang="ru-RU" sz="2000" b="1" dirty="0"/>
              <a:t> просто не станет устанавливать пакет, не совместимый с уже установленными</a:t>
            </a:r>
            <a:r>
              <a:rPr lang="ru-RU" sz="2000" b="1" dirty="0" smtClean="0"/>
              <a:t>.</a:t>
            </a:r>
          </a:p>
        </p:txBody>
      </p:sp>
      <p:pic>
        <p:nvPicPr>
          <p:cNvPr id="17412" name="Picture 4" descr="Картинки по запросу bow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457" y="0"/>
            <a:ext cx="2435749" cy="182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98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Bower and </a:t>
            </a:r>
            <a:r>
              <a:rPr lang="en-US" dirty="0" err="1" smtClean="0"/>
              <a:t>Bower.json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55" y="1040418"/>
            <a:ext cx="5778935" cy="1268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b="1" dirty="0" smtClean="0"/>
              <a:t>Bower</a:t>
            </a:r>
            <a:r>
              <a:rPr lang="ru-RU" sz="2000" b="1" dirty="0" smtClean="0"/>
              <a:t> складывает все наши зависимости на </a:t>
            </a:r>
            <a:r>
              <a:rPr lang="ru-RU" sz="2000" b="1" dirty="0" err="1" smtClean="0"/>
              <a:t>фронтенде</a:t>
            </a:r>
            <a:r>
              <a:rPr lang="ru-RU" sz="2000" b="1" dirty="0" smtClean="0"/>
              <a:t> в 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/>
              <a:t>п</a:t>
            </a:r>
            <a:r>
              <a:rPr lang="ru-RU" sz="2000" b="1" dirty="0" smtClean="0"/>
              <a:t>апку </a:t>
            </a:r>
            <a:r>
              <a:rPr lang="en-US" sz="2000" b="1" dirty="0" err="1" smtClean="0"/>
              <a:t>bower_components</a:t>
            </a:r>
            <a:r>
              <a:rPr lang="ru-RU" sz="2000" b="1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b="1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Для </a:t>
            </a:r>
            <a:r>
              <a:rPr lang="en-US" sz="2000" b="1" dirty="0" smtClean="0"/>
              <a:t>bower </a:t>
            </a:r>
            <a:r>
              <a:rPr lang="ru-RU" sz="2000" b="1" dirty="0" smtClean="0"/>
              <a:t>как и для </a:t>
            </a:r>
            <a:r>
              <a:rPr lang="en-US" sz="2000" b="1" dirty="0" err="1" smtClean="0"/>
              <a:t>npm</a:t>
            </a:r>
            <a:r>
              <a:rPr lang="ru-RU" sz="2000" b="1" dirty="0" smtClean="0"/>
              <a:t> существует файл со списком зависимостей – </a:t>
            </a:r>
            <a:r>
              <a:rPr lang="en-US" sz="2000" b="1" dirty="0" err="1" smtClean="0"/>
              <a:t>bower.json</a:t>
            </a:r>
            <a:endParaRPr lang="ru-RU" sz="2000" b="1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890" y="1040418"/>
            <a:ext cx="2705100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2867313"/>
            <a:ext cx="4000500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107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Application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55" y="1040418"/>
            <a:ext cx="6720005" cy="4156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Итого на данный  момент мы запустили в корне нашего проекта </a:t>
            </a:r>
            <a:endParaRPr lang="en-US" sz="2000" b="1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b="1" dirty="0" err="1" smtClean="0"/>
              <a:t>npm</a:t>
            </a:r>
            <a:r>
              <a:rPr lang="en-US" sz="2000" b="1" dirty="0" smtClean="0"/>
              <a:t> install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en-US" sz="2000" b="1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В результате этого в структуре нашего проекта появилось две новых директории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b="1" dirty="0" err="1" smtClean="0"/>
              <a:t>bower_components</a:t>
            </a:r>
            <a:endParaRPr lang="ru-RU" sz="2000" b="1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b="1" dirty="0" err="1" smtClean="0"/>
              <a:t>node_modules</a:t>
            </a:r>
            <a:endParaRPr lang="en-US" sz="2000" b="1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en-US" sz="2000" b="1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Для запуска приложения необходимо написать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b="1" dirty="0" err="1" smtClean="0"/>
              <a:t>npm</a:t>
            </a:r>
            <a:r>
              <a:rPr lang="en-US" sz="2000" b="1" dirty="0" smtClean="0"/>
              <a:t> start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b="1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Или же в </a:t>
            </a:r>
            <a:r>
              <a:rPr lang="en-US" sz="2000" b="1" dirty="0" smtClean="0"/>
              <a:t>IDEA</a:t>
            </a:r>
            <a:r>
              <a:rPr lang="ru-RU" sz="2000" b="1" dirty="0" smtClean="0"/>
              <a:t> можно сделать так: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en-US" sz="2000" b="1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b="1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510" y="3726180"/>
            <a:ext cx="3772140" cy="2517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035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133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55" y="1040418"/>
            <a:ext cx="8442125" cy="1024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Теперь нам бы хотелось протестировать наш проект с помощью тестов.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В данном проекте есть фалы тестов лежат около самих </a:t>
            </a:r>
            <a:r>
              <a:rPr lang="en-US" sz="2000" b="1" dirty="0" err="1" smtClean="0"/>
              <a:t>js</a:t>
            </a:r>
            <a:r>
              <a:rPr lang="ru-RU" sz="2000" b="1" dirty="0" smtClean="0"/>
              <a:t> файлов, которые они тестируют, т.к. тут используется </a:t>
            </a:r>
            <a:r>
              <a:rPr lang="en-US" sz="2000" b="1" dirty="0"/>
              <a:t>package by </a:t>
            </a:r>
            <a:r>
              <a:rPr lang="en-US" sz="2000" b="1" dirty="0" smtClean="0"/>
              <a:t>feature.</a:t>
            </a:r>
            <a:endParaRPr lang="en-US" sz="2000" b="1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b="1" dirty="0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170" y="1691639"/>
            <a:ext cx="2084070" cy="2253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>
            <a:spLocks/>
          </p:cNvSpPr>
          <p:nvPr/>
        </p:nvSpPr>
        <p:spPr bwMode="gray">
          <a:xfrm>
            <a:off x="90657" y="2305862"/>
            <a:ext cx="6333003" cy="2586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Данные тесты написаны с использованием </a:t>
            </a:r>
            <a:r>
              <a:rPr lang="ru-RU" sz="2000" b="1" dirty="0" err="1" smtClean="0"/>
              <a:t>фрейворка</a:t>
            </a:r>
            <a:r>
              <a:rPr lang="ru-RU" sz="2000" b="1" dirty="0" smtClean="0"/>
              <a:t>  </a:t>
            </a:r>
            <a:r>
              <a:rPr lang="en-US" sz="2000" b="1" dirty="0" smtClean="0"/>
              <a:t>Jasmine</a:t>
            </a:r>
            <a:r>
              <a:rPr lang="ru-RU" sz="2000" b="1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b="1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b="1" dirty="0"/>
              <a:t>Jasmine </a:t>
            </a:r>
            <a:r>
              <a:rPr lang="ru-RU" sz="2000" b="1" dirty="0"/>
              <a:t>это </a:t>
            </a:r>
            <a:r>
              <a:rPr lang="en-US" sz="2000" b="1" dirty="0"/>
              <a:t>BDD </a:t>
            </a:r>
            <a:r>
              <a:rPr lang="ru-RU" sz="2000" b="1" dirty="0" err="1"/>
              <a:t>фреймворк</a:t>
            </a:r>
            <a:r>
              <a:rPr lang="ru-RU" sz="2000" b="1" dirty="0"/>
              <a:t> (</a:t>
            </a:r>
            <a:r>
              <a:rPr lang="en-US" sz="2000" b="1" dirty="0"/>
              <a:t>Behavior-Driven Development — </a:t>
            </a:r>
            <a:r>
              <a:rPr lang="ru-RU" sz="2000" b="1" dirty="0"/>
              <a:t>Разработка на Основе Поведений) для тестирования </a:t>
            </a:r>
            <a:r>
              <a:rPr lang="en-US" sz="2000" b="1" dirty="0"/>
              <a:t>JavaScript </a:t>
            </a:r>
            <a:r>
              <a:rPr lang="ru-RU" sz="2000" b="1" dirty="0" smtClean="0"/>
              <a:t>кода.</a:t>
            </a:r>
            <a:endParaRPr lang="en-US" sz="2000" b="1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264938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Jasmine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134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90656" y="994535"/>
            <a:ext cx="6333003" cy="2586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/>
              <a:t>Основными ключевыми словами при работе с </a:t>
            </a:r>
            <a:r>
              <a:rPr lang="ru-RU" sz="2000" dirty="0" err="1"/>
              <a:t>Jasmine</a:t>
            </a:r>
            <a:r>
              <a:rPr lang="ru-RU" sz="2000" dirty="0"/>
              <a:t> являются: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ru-RU" sz="2000" b="1" dirty="0" err="1"/>
              <a:t>describe</a:t>
            </a:r>
            <a:r>
              <a:rPr lang="ru-RU" sz="2000" dirty="0"/>
              <a:t> — определение набора тестов, наборы могут быть вложенными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ru-RU" sz="2000" b="1" dirty="0" err="1"/>
              <a:t>it</a:t>
            </a:r>
            <a:r>
              <a:rPr lang="ru-RU" sz="2000" dirty="0"/>
              <a:t> — определение теста внутри любого набора тестов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ru-RU" sz="2000" b="1" dirty="0" err="1"/>
              <a:t>expect</a:t>
            </a:r>
            <a:r>
              <a:rPr lang="ru-RU" sz="2000" dirty="0"/>
              <a:t> — определяет ожидания, которые проверяются в тесте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648579"/>
              </p:ext>
            </p:extLst>
          </p:nvPr>
        </p:nvGraphicFramePr>
        <p:xfrm>
          <a:off x="182662" y="3510511"/>
          <a:ext cx="7936273" cy="774192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describe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"Набор тестов", -&gt;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ru-RU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it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"проверка ожиданий", -&gt;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ru-RU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expect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(1 + 2).</a:t>
                      </a:r>
                      <a:r>
                        <a:rPr kumimoji="0" lang="ru-RU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toBe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(3)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11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Karma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90656" y="994534"/>
            <a:ext cx="6333003" cy="3150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dirty="0" smtClean="0"/>
              <a:t>Karma </a:t>
            </a:r>
            <a:r>
              <a:rPr lang="ru-RU" sz="2000" dirty="0" smtClean="0"/>
              <a:t>это утилита для запуска тестов. Она умеет:</a:t>
            </a: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ru-RU" sz="2000" dirty="0"/>
              <a:t>Запускать тесты из консоли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ru-RU" sz="2000" dirty="0"/>
              <a:t>Автоматически прогонять все тесты при каждом </a:t>
            </a:r>
            <a:r>
              <a:rPr lang="ru-RU" sz="2000" dirty="0" smtClean="0"/>
              <a:t>сохранении</a:t>
            </a:r>
            <a:endParaRPr lang="ru-RU" sz="2000" dirty="0"/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ru-RU" sz="2000" dirty="0" smtClean="0"/>
              <a:t>Возможность писать тесты на множестве </a:t>
            </a:r>
            <a:r>
              <a:rPr lang="ru-RU" sz="2000" dirty="0" err="1" smtClean="0"/>
              <a:t>фреймворков</a:t>
            </a:r>
            <a:r>
              <a:rPr lang="ru-RU" sz="2000" dirty="0" smtClean="0"/>
              <a:t>, таких как </a:t>
            </a:r>
            <a:r>
              <a:rPr lang="ru-RU" sz="2000" dirty="0" err="1" smtClean="0"/>
              <a:t>jasmine</a:t>
            </a:r>
            <a:r>
              <a:rPr lang="ru-RU" sz="2000" dirty="0" smtClean="0"/>
              <a:t>, </a:t>
            </a:r>
            <a:r>
              <a:rPr lang="en-US" sz="2000" dirty="0" smtClean="0"/>
              <a:t>mocha</a:t>
            </a:r>
            <a:r>
              <a:rPr lang="ru-RU" sz="2000" dirty="0" smtClean="0"/>
              <a:t>, </a:t>
            </a:r>
            <a:r>
              <a:rPr lang="ru-RU" sz="2000" dirty="0" err="1" smtClean="0"/>
              <a:t>qunit</a:t>
            </a:r>
            <a:r>
              <a:rPr lang="ru-RU" sz="2000" dirty="0" smtClean="0"/>
              <a:t> и др.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ru-RU" sz="2000" dirty="0" smtClean="0"/>
              <a:t>Прогонять </a:t>
            </a:r>
            <a:r>
              <a:rPr lang="ru-RU" sz="2000" dirty="0"/>
              <a:t>тесты сразу на нескольких браузерах. (в том числе виртуальных, например </a:t>
            </a:r>
            <a:r>
              <a:rPr lang="ru-RU" sz="2000" dirty="0" err="1"/>
              <a:t>fantomjs</a:t>
            </a:r>
            <a:r>
              <a:rPr lang="ru-RU" sz="2000" dirty="0"/>
              <a:t>).</a:t>
            </a:r>
          </a:p>
        </p:txBody>
      </p:sp>
      <p:pic>
        <p:nvPicPr>
          <p:cNvPr id="21506" name="Picture 2" descr="banner.png (288×67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953" y="826868"/>
            <a:ext cx="3472021" cy="80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56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Karma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90657" y="994534"/>
            <a:ext cx="5022364" cy="3150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Для настройки </a:t>
            </a:r>
            <a:r>
              <a:rPr lang="en-US" sz="2000" dirty="0" smtClean="0"/>
              <a:t>Karma </a:t>
            </a:r>
            <a:r>
              <a:rPr lang="ru-RU" sz="2000" dirty="0" smtClean="0"/>
              <a:t>у нас есть файл </a:t>
            </a:r>
            <a:r>
              <a:rPr lang="en-US" sz="2000" dirty="0" smtClean="0"/>
              <a:t>karma.conf.js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en-US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en-US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Для запуска тестов необходимо написать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dirty="0" err="1"/>
              <a:t>npm</a:t>
            </a:r>
            <a:r>
              <a:rPr lang="en-US" sz="2000" dirty="0"/>
              <a:t> </a:t>
            </a:r>
            <a:r>
              <a:rPr lang="en-US" sz="2000" dirty="0" smtClean="0"/>
              <a:t>test</a:t>
            </a:r>
            <a:endParaRPr lang="ru-RU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Это запустит </a:t>
            </a:r>
            <a:r>
              <a:rPr lang="en-US" sz="2000" dirty="0" smtClean="0"/>
              <a:t>Karma</a:t>
            </a:r>
            <a:r>
              <a:rPr lang="ru-RU" sz="2000" dirty="0" smtClean="0"/>
              <a:t> для выполнения тестов, </a:t>
            </a:r>
            <a:r>
              <a:rPr lang="en-US" sz="2000" dirty="0" smtClean="0"/>
              <a:t>Karma </a:t>
            </a:r>
            <a:r>
              <a:rPr lang="ru-RU" sz="2000" dirty="0" smtClean="0"/>
              <a:t>начнет отслеживать исходный для код для перезапуска тестов при изменении.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Можно запустить как единичный тест, который выполнится один раз.</a:t>
            </a:r>
            <a:endParaRPr lang="en-US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680" y="784434"/>
            <a:ext cx="3763733" cy="5368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859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End-to-End </a:t>
            </a:r>
            <a:r>
              <a:rPr lang="en-US" dirty="0"/>
              <a:t>Tests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137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55" y="1040418"/>
            <a:ext cx="8442125" cy="1024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В данном приложении присутствуют </a:t>
            </a:r>
            <a:r>
              <a:rPr lang="en-US" sz="2000" dirty="0" smtClean="0"/>
              <a:t>end-to-end</a:t>
            </a:r>
            <a:r>
              <a:rPr lang="ru-RU" sz="2000" dirty="0" smtClean="0"/>
              <a:t> тесты. Они написаны на </a:t>
            </a:r>
            <a:r>
              <a:rPr lang="en-US" sz="2000" dirty="0" smtClean="0"/>
              <a:t>Jasmine</a:t>
            </a:r>
            <a:r>
              <a:rPr lang="ru-RU" sz="2000" dirty="0" smtClean="0"/>
              <a:t>, но запускаются с помощью </a:t>
            </a:r>
            <a:r>
              <a:rPr lang="en-US" sz="2000" dirty="0" smtClean="0"/>
              <a:t>Protractor.</a:t>
            </a:r>
            <a:endParaRPr lang="en-US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b="1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378" y="1552718"/>
            <a:ext cx="2116451" cy="649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/>
          <p:cNvSpPr>
            <a:spLocks/>
          </p:cNvSpPr>
          <p:nvPr/>
        </p:nvSpPr>
        <p:spPr bwMode="gray">
          <a:xfrm>
            <a:off x="198955" y="2000538"/>
            <a:ext cx="4319706" cy="1710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Файл </a:t>
            </a:r>
            <a:r>
              <a:rPr lang="en-US" sz="2000" dirty="0" smtClean="0"/>
              <a:t>scenarios.js</a:t>
            </a:r>
            <a:r>
              <a:rPr lang="ru-RU" sz="2000" dirty="0" smtClean="0"/>
              <a:t> содержит в себе описание тестов на </a:t>
            </a:r>
            <a:r>
              <a:rPr lang="en-US" sz="2000" dirty="0" smtClean="0"/>
              <a:t>Jasmine</a:t>
            </a:r>
            <a:r>
              <a:rPr lang="ru-RU" sz="2000" dirty="0" smtClean="0"/>
              <a:t>.</a:t>
            </a:r>
            <a:endParaRPr lang="ru-RU" sz="2000" b="1" dirty="0" smtClean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377" y="2327697"/>
            <a:ext cx="6354830" cy="3852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5" descr="data:image/png;base64,iVBORw0KGgoAAAANSUhEUgAAAdkAAABqCAMAAADHsNtfAAAA+VBMVEX///8AAAC1LjHiMjfy8vLz9fX4+PixFRr8/PzlzMxubm6vr6/19fVPT0+0KSy/v78qKiqJiYkxMTGjo6Pr6+tjY2NJSUmamprOzs65ubnY2NjBVlnl5eUICAh/f38/Pz8YGBjIyMjV1dVpaWmSkpI5OTl2dnYhISHhHyZXV1eDg4PgGiHdMjeysrJdXV3iKC7w2tvhvr/519jysrOzICPt5OTkVVn77u65PD+xDxXGbnDlTVHsg4boYmXgDRfukJL1wMHjP0TCWVy+TE/xrK3Uf4DYoqPpZ2rXpaXrenzLhIXtwMHQlZXXO0DvnJ6vAAD2y8zdtbbrfoDrm2gpAAAYV0lEQVR4nO2daXubuBaATYsxNcYrBpsS78ZLEjuTOM3SLUn3aW+mvf//x1wtoB1MEifxPNfnQ+uAQMsrHR1JRyKXyypnx1dXJ0iufh+bmR/byTbL0cm7t/sf9qdE9j8s33+8OnvudO3kQfL73csP0+VLUZbL6Yfrj8fPnbqd3FOO3033ZaoU7/7B7dFzp3Endxbz5G0a1hju+9/PndCd3EnMz9f767BGbN9cPXdid5JdTq6nmbhGbHft9l8ix++ztVfK9sfOUv4XiHm7XNu/SmxfXj13sneyTo7eZFfEjOya7bbL1cs7N9io2V7vhrfbLLf3arAY7fTquVO/kyQx/3t/sED2b587AztRi/HjQWB3aLdVzG/JYJfL5XQKbu9Pp8sU03n/43NnYieymEktdjndv/727vbk56vp9dHPk9v/vj/YT6I73bXa7RN1H7ucvvzx+eg0D0X/562J/j89vv22VNeD/c/PnY+dCHKrmndaTr+dQKo6EuefcwP9gFeObt8olvdAq7167pzshJMrBdjl8t2RHmOFZC8+GeQPcP3nNxXb5W5lb5vkTLG6vv/jiMEqkkVwf7+XdfLyrdqbpqSLUnriTP5fynuJ7PTtb54ro40ZticH0pPLd8oowr2eKPXxYlTxnzir/18iTz3t3+oCV7nNIranPyQ9PlWu6hW1BKmOdnAfS45EsMuD3xLXBAHNVqoW14YikkSyQJo7to8joi5evjnNChayPRZXEaaqCYs0spo2evJM/z+IaBcvf8iaOBXt6VuxzSvs43Symq1q55uTGYrkUaPILC2UlsYTxHQtYFm+vyvZc7HR/5BjWUNW6z5mFk1ti8iGT0X2hG+yy29vpm+UaPN50VqOwJYLl//h2S7lxdp1ZLXwEfPY3iKypfpTkeWb7PI9UK77IlrA1HBOXx2dynjzRwCs4Qhk5UZLyIYWltqwyqPtP14e7S0i29eeiCzfyy6vT/MIrZNnsf716/Xq4qJQuLh4cfPrFQs3f/SicJkH//EWstzTErKHzMVKkyHrPtqGIV3bIrLFpyLLG8ZLONyBaN+eEq6vvqwKq/KLSMqri/NfpzFb1GLh7/x3Du1SMo8JWYu7PGAa7qM1WmuLyOqTJyJ79IEFMv2cj6zdb07E9ejyYvWCl/Kq8Hc0LgLW0yWeNzQuuSpyLXq8JZDN6WNCtvNYmXS3iGykjB+f7C3LY/mNWEXR/87fF+UXClmtvup5NqSuO+UDto78FCJKIpvzCdn6I80kO9oWkS0+FVmud3x5LFhHr87F9kqkcCNMZ+T/FA7YSpKQI4lsrkPQOvElEwsJYvS9GhCvIj5rGv3GCN4aWX7iiHhEyJpUkqLKORZ84agR8C8xgraHYvIarXU10PAtlN6aB1LFWw/+HiErp4XNmF7BGfMOg6SMiU+bQQMVRQM+cMzaT8uPPCvjz0rZYKNme/6KD25+YlutqI6TydJG24qu9Cd1INVYOweE/ZjPZDDqaow0LV2R/75NlQKRKhljNavw717M8TDW3FqbvsLo12w2Is0dObkkcbwFH7bWIoWvz8nlCU1MLxDf0Zqz44ZeWFHBL7ko6eMoKUaD9GuwHDllfM23QuN7YoPF3e0LHm3+1cULilZcF0gm6/TEWxX8ZxX9YY5oHpvscz5rWGPZ88TmNFhIgZAs4gA2y3HA1JTYnjNboeoFoZptoApcHaEaqY8U96AIZNtdKcT4UI6qFNHHk+79Kv++NwzZ5S0P9k86WBmteVOmaEXrOJmsQTIS9z0RWdQvOtTC0rQifcrsaCqZcAo7SJwfIXUkIuvB3xYbYoCjseRijkTqGkBoLyEsvNnoJdzkyQYzZRhXatgxWVQpa2JsrGV8cJTnWuA6sADtOdfK838VXhC0yzdZyZpEAYpkQWaCPTbJNZr/xAJnFxeSGolMNhRLJypuPREHp6+xOGooOE16wj2NJ9vfSwol1qSYbC0nzvCBC7+Zbnb5g6N0ep7Sx5K+9pI3ouAzMVqho70P2b5YsMSgDIT5K1aYacqkJiST7YqBJ8a6V8TNmoJ1kwL6mclWkkOJJReTHbJGKEo6uPmZmV5Y/uTIflnfZIEUvnMPfYUPRWin/NxxMlmdUIobQYUEFcoqrrZ6PaUAmJadjEXsZ7Vcnw9Qj3GlNNoxX0PtpHBotSMT2VZyIE1stTFZl+9F4IVc7h3Tzb7lraFMYIGw+jh/evGCoJ2eZCQbkCTFC/Ax2bmQZBKA1Xp7s2IYDrkqQNTk4azZbA7J9WEzlgWhH+NwBC1A1p4ic3avWav4QeD3OxNFRFC4hrPnNpuz2ERAWS7ZMGJiNXRJWpozYozprCquLorFsMmaGRpntcVkJwOh8kGlxSysLt9xre8mgy5G+vgX99inMkEr+EMlk22QJMWDlpjsJE5ybxGOvM6wG4hPaN02zq0Z1Gip9Hi7ldwQY2bJ0iIvdrxRuCA6HVW8YZu+Uqedms28iG1uzb4DxymloNWB9gBjsJOkS8UAZci8ooVLozRg+lBuqTMmS5PuFudeLZzBPotRxlNWGef/ytpkX5S5RvsLP3cgz1UkkjVowuJRm9DZ2JV4yIYDMJ3viBnoBVQb8iuCmchG0oknPCiNYdUT7FIKoKR6UY+dADf8OTtrSvoH1RzUgKaD1QYtqiXYwU+J1zJ7oyAqDJADkzGNOcvYuMzYZEGj/crViMKLGK1gHCeSpfYr0ZA8Wal20yc87rpBC5dzrMpO1paGFkBk99kSeYAy7JNrE9VLYkklayveC4UOEHpsKjiyQ05PnTGm8Ruuv8zKFbTZ15x5HJGFaN9yE0ZJZBkjh+DgyAoGKABIzCdbuENLgFtcyEw28+K/YkmSTptICWYljSw1OES3MFogTFvmyApPMHOL3Jgn/6eQSpOTC04dk7HSgTDsUZNl55FmiozQGUcqfbkqSOU2YecZs5JdqO4r5VAqULLqwFjmKkkjS3RRVdISxGRkKjNLVoyUJctOQBlfMitjoI7ZgU+eqvGDBLKkmpcGFqcKKUOGrKIAyPyd2GTZkQWrzrKSze5kR6wlUqLUik+eUYaSRpZ0p7InZ5+8nkJnyEpOCwxZ3oB6fReyfytMKCj/UZN1i1Bct86MHoRqR8lWFYUjTUYyQqiz6jgjWcXUbJIQsmTCg0Q8TH8yhSytlgr3a2I00jEtQ1ZSbGybZXzHs80/xVK+YYc9zCrCivOYWefhNmOqHSWrGBvQ3kjROkjTmTEXM5JV3U0Qiaw8j5YgKWTb8a2x4jlSfLQBULKy8mLJHufzsfda/tUdwAKJoEJhlxHuRNZluxZKVrEsR4YGe4oCIN0dO6TNRja9f+SFJDAm65A40gzjXCpZT3wpKwS7Sy5Rsp4UnCF78PMVlCNMdlW+g6wwWfz8V0q2fAeyIddRkIKr52Qh1otcU9lJHKaEs5GV5vf5F7fajc7Crdfre0BIuglZUt1US8SMpJAlCl21YaJPIiCXKFm5NrHr7svCarUqfHIQ2U+v7yD4mdN/4AtWzAzHHcgKpUrIFnOyEAtyrrhJVwSZviob2RTLp1VLmqeOyRJF0l1jhqWQTa1jtA8ilwjZPTnpZ8xMxZv3Nzc3ry+pYs0u6JnTTzdQPlEnx3O1BSWLJ1p2hKysZsg8rrpq01l5ZvY8G9kkn1izkbiuRsmSFNtrXGtTyHIuEaLQURXBSMhWFXqCkj04yhtA7rTtgxf4uGH+RUbC5RsuqiSyocIXlZSTylwlZFXY6YTBpsiSDi6VLAml0jKspJAl6kZF1kwhq3LUXrJk7w+VSn492b1Iqm7YaKvtjWxklVYo6aw2RFbpKSOTJcDWTWOlkCUDG+UkFslENrLUWeYRyF5yURGy6ZYKku1ps5Km6VVtezYnscRkyRLOA8hutM2+e0Syq6/qMlIuX/GSjewT9LPMciGA1vbjMMRgkvrZdTOUj9HPqsjS/eqbJ1vgt/ZsjCwpm3TbmFFp9yZLi1ObcKpGmqkgKV63OSmFLJkbVrjOMbYxiSCVLB32PII2fiSyxFiZKW7Spds7j2cVxUOXC4WN2xJZUvCT+49nU5URXdcnl1LJ5tg2uxEhZMuv+Zg2RjbbHNTeneeg5OIxiQIQPNhlsgplqZYUsg3xpawoph7TyX6LO9qDP682ImQOqvyFj2ljZKnLmaJ50Ek4hsV9ydIpejEdJJoYgk6WN1SqlJEUsn0ZHhVio1MTLZ0sdV5cFjYiZA6q8IqPaWNkqT+j4k0duQDuT5Y6r4gNkSw8kOZFrOU1GwpTyBokOsVaD6k5tL9PJ8vMQh3caRVgnQgzUJskS3o/2Q4tTVSx3JcsSYY0ZUgeImSJF/qajjZtfZa8VR7P0W6W2g/pZFnvxY2iFUazmyQ7UOQyErJawLUyQlZVAilkScsUi472qoRsn1xKX8ZLI0s62qo0+UxKb0KvrSHL+pJvEm3hr6S0PZgsVceidUx7O84IIWsiqgPFUsgSWnWhHdKJKRIPXXjppdpQhJ5Ca9N+XbSOaZNlKsQasqyT2wbRSsp4k2RpyxTUFp0x4uyYNCeMNLJ0+yevHBhnHlqD6KagmdTifEd+dqzAQWsMP5nObIlg6tgasrkfy8dAu/olxrNBsib1m2fRGrRg+KVbcl21eJrJNubmDFn/O0qWTiVoNt9qB0Vm2oQGS3Ve5KomszuNdQ9YR/aYO6hiU2jL0oeZNkiWLVu7H3t+V5h9Evz8HPU+68b6WPdjH45M41kGg0M3N3Nkc8z1HnE9d/wR7DsoWdph0IIIiEpgdgOGcVIddncmm8h1ZIXDZTaDdvVFimaTZLkVmPFwdGjVhuzauOD4wjQFbdiwrMZ8UScKNm0OiinoWTtwAsevhPweGoasw3ns2cN5rdi0o2vMVCezwaM7sqzDUdGlmsdkd/G4oXcIkspGyHUya8n+5s9w2wjasnzw4kbJmon7GREFMaeK0HtZyAbcI70eLeQ4N6yllrJBcpAeqpEQoyh8jV1LVjwqdQNoFU12s2RzegpaVzJO+3KgTGRzc/lBnK543MPZ4I2E0BxZU7Glm+ly/RQHDmGFcD3ZY+Gs1IejlXvZTZPNlRI3q84Uo46hFCob2ZJ6Z71Flsn5Kd5EtOxaumKLLGtM+Yn7dcW1rfVkuV20m0ArG8a5jZNNPKlA7VwqNfFsZNV76w9p7MLkfX+iCK4JXhIyf85M1uWDVZBIHgsZyJ4dvNwk2vInVSQbJ6s6W0ZbJJ1uLrXabGRzuvQgtq9bSrI5vSYGh9Lh9+lIrlXCsLyi0BQdecCWgWzu6sMm0a6U33UhGDKQbWcM69c41dWrpZxa3+fUd30UTyeQUkwqnj53rIgdm6f4T3mN2GkIXMby2VEOz38oOT71eS+drqea1yJ7Pespq/3SB7YegLag0sXwtLVIMpyImj2sGTRGw0XdbRZHVrAmtGONhrO63ex4baYBxFGl+Anr8YMj5sGUp/SKN2/O6t1ms+a11XONZt/rNMddkOyGr0y22fJqTSlSXjIkPWeI58XfH6244r6T55Vj6QMe90RbXu0+C75dIn8+7X5oL3YfT9s2+bwRtBfi4bc7eX75uAG0F1/Xx7OTJ5eHo71Qm8U7eW55KNod2K2VB/W15V0fu8VyJX3APTPasnrqaSdbIkdv74l29WlbxrFZJrnSxNzwF/qMgXqW6V5i3j935rv7TDSWV39vLPEPlOChH4dprtvAwYhZU+2b4wS5oaaGcFrZ65KVsEiit9AKh9m3rEpi8q+u77yotzqXv4P3XBLQdbzSvb4SU6Rk9eQGYqLJ3L7yGBRWBtq430/fMrxQ7wRWipWw/biFVm8jp05XGQTI2cflnbwsVuVfj/bds7sLQ3a27mgBpVCyunInK5YROoPMKK77Ltho7ZfDdP6czHRJJluD/+xZrValmXL+0fGPZWa3t/Lq8hlMJ1P922TJGj3ihSB9EsdM+MNkyVao6znzURz8s5rYMPh3h+RtZkKaG1qRrUGm8mcshKzwMkS2mOX7cwLbJLTl1XNw1Uczd4jWSRterrFwm/hwGhP+rBCyg6bWnXegu8Kg47pc4/JD1+7AjsnpDIKO7UanoKCfQSdmYdW14TxswRc33YWF4mgMXTu0TKejTeadTs4JK/BDLo4f2nYHVQPDW7izObiHguuNuhZ2YAXrgyhDBLAyL/lFNyR962RPj470a4xgbhYeuuXDxMznIGne3MSJbsVkg9HQXYxgf9AHLwvdDiZra5m6n+N319NlOtpy4fzvZ2ivzlhzmxME0O3Z2mwxQQvg5kyrN8GfMdnOWJvYINPQO2Wx6DGGlQUuzJALi6/ZWnVhY1eUgabZzTp4ASZbGle1rt1t50ozbQyuD01oXXWbs57mjFytZ7sueH4EO9uiVocvASVvzLRFbQhehL3RRu5Ec10b+rfuwShhPRtpltZzSUfRB6+w8WGeTW2o2SA3C3R50oE5WPRzLgbWhn4IiKwJutJmVxuX4Msa4GUhJjvPeg7d2cm3lwSuiLZcLqxu/jzLSGcBc2fYsCBnWjVAfmgDCLBpIjfFOHs+9gkbaHUQRrdJDxVo4wAGHBtwf0fNhGq3C/6toxA1uttrhLVxDVo4ZhEUbAsVug5dILDphMi2MDELus5UUOwN6hgcov0aFeRQGaB0jpDrC9GmRS0A0JAn1DBO6SBnuvDDW6U6PF4+4l4hZHPoSJ4ijMRDrjgGJgty01lzOCCRs5Mfb6dTpJgPGKjlVeH88s/pHYlsSHx85hKyBme4CFF+x5hIh5Ad4GYa9WIOOXe1hrujIuDmR9veupoRYYNuMJQsZOj0UJcaAMXQoo6h2ACNyKLfpWrXAO8O0GXSeHA/a2uR81QTvpW1p3X0F95iN4xzY4FIFzgzjooskj6sDl70MkQ21xoDbbRmazaVs6OTj9/eXC/39wurVeHiorA6v/zy/fT55iUOtZoPpA3zNMOKqgJGeUa0Vbwtkp1Eo8lJ7Ok00/rwBR3wkB/1cC4ovMPI62omkPW1ZgCCtyYTw+hqi+gjdxxZFI/ZRWTxIzxZM6pVpUndgAqUyU1Ds0wDhIK1b4jd7iAyvYeIFRPI6iBBFiaLX4bJ5ozDmcrfOkWMs7Ojo5/fv/88PT09e+bJJuId1oMU0CVMFnubDUSyvR7+sxsRM8k+EQsgwL0vJDuKVGgokCWOlHsl9NmPMfpUJEcWla4ByQ60WWA4TWqkRmTxRztMey8Ab2UHLlUNfrZwgpTBUIsGyQ342yqV+uiwP4msPsfOr4gs9o5rkVwHM3aP7b9KQJ13AiQCWayXfIls1GYp2Z6Pny8JZHGJy2Q7JD74pcoqOo8kgSw01yasA3FEFusT0Hs6PFmgycNisRj2IL0hjhmRdWytN9HQZ2wksl0t9B2ngsn60Xuo8dRV7hP+F0iF2TfMkcVH5kraeByNBcgcX5PmnCUbmTHgN082EJyKzSYMmEQWvMXqM+oQ15O9Hh4EwbbLkS1GafEgNpasObPbFp5wjshaMdkWTlAi2UbKBMtWS8AcBcGQBb9RhoYiWQ9P3lXIsRYNOgBiyQa4apSoBVVDbzTGQhtowRfinlMia1aF0+Yx2Tme7rWg1ceSdeJvK+kwcpZsm0Y6w91vNyYb1d1iEln739pmQdF0gQnUgpMELNm+Vm05QY2OevTeXkv34akkjcBp010BRl0LB75f6fDaGLTlMNAHLiV7qC2cwAElWW2D+EZerhW2HN1vwg65p7V1X9FmZ9owLHYs0moxWQdu8gosdEoVS7ZB9PYM4GDJDrRuGBZHsL+2NNvX/VCLyTpaD+Sro0lkZyNYLs3keeOtl2hPTR8SQRcQ2ehwD4u2SHgBqMFgHAePJPrmJBrP4mHMGJLFH3JyR3Q+0MVmSrSz2ou3fMCq00dLOMhc62OlYFTBCIp8WS1uNhGtAbJ5qvBqjVmumTAfjCuCgTol2492PwyR+kf2Ek7KYZzRCox2xJKNdoM0t2gW/66iH3rYz9/HPYreQkXiNLzDUm5AB+u+10ABWp7Hf0/bb3iNAbhi4MWvnI8tzIHntcDL6Dfg2x5qfaWK5x3CH3rb86L2GDS8Cnge/FHCsed8P6dXJ75pGKZFzjkOoreZfc/Ddctpkc7EGFC92RrkggEKC98H9DY8MNqZIXKDxqht5mA0+GGQ/Daww9Hf2IhAVcxsWVE6d7JpacftcaI6hy27mG50QIm17ky4SGrpm9t28lBpR7MdlewfYlOK6U5wW5yt+5YIlHC+0Hr3WoveSVYBlpJXabfDtR93WSee1m1XKo1qJgeRmabNHhjfTtZJsEBGzPzBnR222roZDnDfyVNJaVMmTHB/V7v/AVXHVl1OTW1L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086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Protractor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138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AutoShape 2" descr="AVXHVl1OTW1LAAAAAElFTkSuQmCC (473×106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4" descr="AVXHVl1OTW1LAAAAAElFTkSuQmCC (473×106)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data:image/png;base64,iVBORw0KGgoAAAANSUhEUgAAAdkAAABqCAMAAADHsNtfAAAA+VBMVEX///8AAAC1LjHiMjfy8vLz9fX4+PixFRr8/PzlzMxubm6vr6/19fVPT0+0KSy/v78qKiqJiYkxMTGjo6Pr6+tjY2NJSUmamprOzs65ubnY2NjBVlnl5eUICAh/f38/Pz8YGBjIyMjV1dVpaWmSkpI5OTl2dnYhISHhHyZXV1eDg4PgGiHdMjeysrJdXV3iKC7w2tvhvr/519jysrOzICPt5OTkVVn77u65PD+xDxXGbnDlTVHsg4boYmXgDRfukJL1wMHjP0TCWVy+TE/xrK3Uf4DYoqPpZ2rXpaXrenzLhIXtwMHQlZXXO0DvnJ6vAAD2y8zdtbbrfoDrm2gpAAAYV0lEQVR4nO2daXubuBaATYsxNcYrBpsS78ZLEjuTOM3SLUn3aW+mvf//x1wtoB1MEifxPNfnQ+uAQMsrHR1JRyKXyypnx1dXJ0iufh+bmR/byTbL0cm7t/sf9qdE9j8s33+8OnvudO3kQfL73csP0+VLUZbL6Yfrj8fPnbqd3FOO3033ZaoU7/7B7dFzp3Endxbz5G0a1hju+9/PndCd3EnMz9f767BGbN9cPXdid5JdTq6nmbhGbHft9l8ix++ztVfK9sfOUv4XiHm7XNu/SmxfXj13sneyTo7eZFfEjOya7bbL1cs7N9io2V7vhrfbLLf3arAY7fTquVO/kyQx/3t/sED2b587AztRi/HjQWB3aLdVzG/JYJfL5XQKbu9Pp8sU03n/43NnYieymEktdjndv/727vbk56vp9dHPk9v/vj/YT6I73bXa7RN1H7ucvvzx+eg0D0X/562J/j89vv22VNeD/c/PnY+dCHKrmndaTr+dQKo6EuefcwP9gFeObt8olvdAq7167pzshJMrBdjl8t2RHmOFZC8+GeQPcP3nNxXb5W5lb5vkTLG6vv/jiMEqkkVwf7+XdfLyrdqbpqSLUnriTP5fynuJ7PTtb54ro40ZticH0pPLd8oowr2eKPXxYlTxnzir/18iTz3t3+oCV7nNIranPyQ9PlWu6hW1BKmOdnAfS45EsMuD3xLXBAHNVqoW14YikkSyQJo7to8joi5evjnNChayPRZXEaaqCYs0spo2evJM/z+IaBcvf8iaOBXt6VuxzSvs43Symq1q55uTGYrkUaPILC2UlsYTxHQtYFm+vyvZc7HR/5BjWUNW6z5mFk1ti8iGT0X2hG+yy29vpm+UaPN50VqOwJYLl//h2S7lxdp1ZLXwEfPY3iKypfpTkeWb7PI9UK77IlrA1HBOXx2dynjzRwCs4Qhk5UZLyIYWltqwyqPtP14e7S0i29eeiCzfyy6vT/MIrZNnsf716/Xq4qJQuLh4cfPrFQs3f/SicJkH//EWstzTErKHzMVKkyHrPtqGIV3bIrLFpyLLG8ZLONyBaN+eEq6vvqwKq/KLSMqri/NfpzFb1GLh7/x3Du1SMo8JWYu7PGAa7qM1WmuLyOqTJyJ79IEFMv2cj6zdb07E9ejyYvWCl/Kq8Hc0LgLW0yWeNzQuuSpyLXq8JZDN6WNCtvNYmXS3iGykjB+f7C3LY/mNWEXR/87fF+UXClmtvup5NqSuO+UDto78FCJKIpvzCdn6I80kO9oWkS0+FVmud3x5LFhHr87F9kqkcCNMZ+T/FA7YSpKQI4lsrkPQOvElEwsJYvS9GhCvIj5rGv3GCN4aWX7iiHhEyJpUkqLKORZ84agR8C8xgraHYvIarXU10PAtlN6aB1LFWw/+HiErp4XNmF7BGfMOg6SMiU+bQQMVRQM+cMzaT8uPPCvjz0rZYKNme/6KD25+YlutqI6TydJG24qu9Cd1INVYOweE/ZjPZDDqaow0LV2R/75NlQKRKhljNavw717M8TDW3FqbvsLo12w2Is0dObkkcbwFH7bWIoWvz8nlCU1MLxDf0Zqz44ZeWFHBL7ko6eMoKUaD9GuwHDllfM23QuN7YoPF3e0LHm3+1cULilZcF0gm6/TEWxX8ZxX9YY5oHpvscz5rWGPZ88TmNFhIgZAs4gA2y3HA1JTYnjNboeoFoZptoApcHaEaqY8U96AIZNtdKcT4UI6qFNHHk+79Kv++NwzZ5S0P9k86WBmteVOmaEXrOJmsQTIS9z0RWdQvOtTC0rQifcrsaCqZcAo7SJwfIXUkIuvB3xYbYoCjseRijkTqGkBoLyEsvNnoJdzkyQYzZRhXatgxWVQpa2JsrGV8cJTnWuA6sADtOdfK838VXhC0yzdZyZpEAYpkQWaCPTbJNZr/xAJnFxeSGolMNhRLJypuPREHp6+xOGooOE16wj2NJ9vfSwol1qSYbC0nzvCBC7+Zbnb5g6N0ep7Sx5K+9pI3ouAzMVqho70P2b5YsMSgDIT5K1aYacqkJiST7YqBJ8a6V8TNmoJ1kwL6mclWkkOJJReTHbJGKEo6uPmZmV5Y/uTIflnfZIEUvnMPfYUPRWin/NxxMlmdUIobQYUEFcoqrrZ6PaUAmJadjEXsZ7Vcnw9Qj3GlNNoxX0PtpHBotSMT2VZyIE1stTFZl+9F4IVc7h3Tzb7lraFMYIGw+jh/evGCoJ2eZCQbkCTFC/Ax2bmQZBKA1Xp7s2IYDrkqQNTk4azZbA7J9WEzlgWhH+NwBC1A1p4ic3avWav4QeD3OxNFRFC4hrPnNpuz2ERAWS7ZMGJiNXRJWpozYozprCquLorFsMmaGRpntcVkJwOh8kGlxSysLt9xre8mgy5G+vgX99inMkEr+EMlk22QJMWDlpjsJE5ybxGOvM6wG4hPaN02zq0Z1Gip9Hi7ldwQY2bJ0iIvdrxRuCA6HVW8YZu+Uqedms28iG1uzb4DxymloNWB9gBjsJOkS8UAZci8ooVLozRg+lBuqTMmS5PuFudeLZzBPotRxlNWGef/ytpkX5S5RvsLP3cgz1UkkjVowuJRm9DZ2JV4yIYDMJ3viBnoBVQb8iuCmchG0oknPCiNYdUT7FIKoKR6UY+dADf8OTtrSvoH1RzUgKaD1QYtqiXYwU+J1zJ7oyAqDJADkzGNOcvYuMzYZEGj/crViMKLGK1gHCeSpfYr0ZA8Wal20yc87rpBC5dzrMpO1paGFkBk99kSeYAy7JNrE9VLYkklayveC4UOEHpsKjiyQ05PnTGm8Ruuv8zKFbTZ15x5HJGFaN9yE0ZJZBkjh+DgyAoGKABIzCdbuENLgFtcyEw28+K/YkmSTptICWYljSw1OES3MFogTFvmyApPMHOL3Jgn/6eQSpOTC04dk7HSgTDsUZNl55FmiozQGUcqfbkqSOU2YecZs5JdqO4r5VAqULLqwFjmKkkjS3RRVdISxGRkKjNLVoyUJctOQBlfMitjoI7ZgU+eqvGDBLKkmpcGFqcKKUOGrKIAyPyd2GTZkQWrzrKSze5kR6wlUqLUik+eUYaSRpZ0p7InZ5+8nkJnyEpOCwxZ3oB6fReyfytMKCj/UZN1i1Bct86MHoRqR8lWFYUjTUYyQqiz6jgjWcXUbJIQsmTCg0Q8TH8yhSytlgr3a2I00jEtQ1ZSbGybZXzHs80/xVK+YYc9zCrCivOYWefhNmOqHSWrGBvQ3kjROkjTmTEXM5JV3U0Qiaw8j5YgKWTb8a2x4jlSfLQBULKy8mLJHufzsfda/tUdwAKJoEJhlxHuRNZluxZKVrEsR4YGe4oCIN0dO6TNRja9f+SFJDAm65A40gzjXCpZT3wpKwS7Sy5Rsp4UnCF78PMVlCNMdlW+g6wwWfz8V0q2fAeyIddRkIKr52Qh1otcU9lJHKaEs5GV5vf5F7fajc7Crdfre0BIuglZUt1US8SMpJAlCl21YaJPIiCXKFm5NrHr7svCarUqfHIQ2U+v7yD4mdN/4AtWzAzHHcgKpUrIFnOyEAtyrrhJVwSZviob2RTLp1VLmqeOyRJF0l1jhqWQTa1jtA8ilwjZPTnpZ8xMxZv3Nzc3ry+pYs0u6JnTTzdQPlEnx3O1BSWLJ1p2hKysZsg8rrpq01l5ZvY8G9kkn1izkbiuRsmSFNtrXGtTyHIuEaLQURXBSMhWFXqCkj04yhtA7rTtgxf4uGH+RUbC5RsuqiSyocIXlZSTylwlZFXY6YTBpsiSDi6VLAml0jKspJAl6kZF1kwhq3LUXrJk7w+VSn492b1Iqm7YaKvtjWxklVYo6aw2RFbpKSOTJcDWTWOlkCUDG+UkFslENrLUWeYRyF5yURGy6ZYKku1ps5Km6VVtezYnscRkyRLOA8hutM2+e0Syq6/qMlIuX/GSjewT9LPMciGA1vbjMMRgkvrZdTOUj9HPqsjS/eqbJ1vgt/ZsjCwpm3TbmFFp9yZLi1ObcKpGmqkgKV63OSmFLJkbVrjOMbYxiSCVLB32PII2fiSyxFiZKW7Spds7j2cVxUOXC4WN2xJZUvCT+49nU5URXdcnl1LJ5tg2uxEhZMuv+Zg2RjbbHNTeneeg5OIxiQIQPNhlsgplqZYUsg3xpawoph7TyX6LO9qDP682ImQOqvyFj2ljZKnLmaJ50Ek4hsV9ydIpejEdJJoYgk6WN1SqlJEUsn0ZHhVio1MTLZ0sdV5cFjYiZA6q8IqPaWNkqT+j4k0duQDuT5Y6r4gNkSw8kOZFrOU1GwpTyBokOsVaD6k5tL9PJ8vMQh3caRVgnQgzUJskS3o/2Q4tTVSx3JcsSYY0ZUgeImSJF/qajjZtfZa8VR7P0W6W2g/pZFnvxY2iFUazmyQ7UOQyErJawLUyQlZVAilkScsUi472qoRsn1xKX8ZLI0s62qo0+UxKb0KvrSHL+pJvEm3hr6S0PZgsVceidUx7O84IIWsiqgPFUsgSWnWhHdKJKRIPXXjppdpQhJ5Ca9N+XbSOaZNlKsQasqyT2wbRSsp4k2RpyxTUFp0x4uyYNCeMNLJ0+yevHBhnHlqD6KagmdTifEd+dqzAQWsMP5nObIlg6tgasrkfy8dAu/olxrNBsib1m2fRGrRg+KVbcl21eJrJNubmDFn/O0qWTiVoNt9qB0Vm2oQGS3Ve5KomszuNdQ9YR/aYO6hiU2jL0oeZNkiWLVu7H3t+V5h9Evz8HPU+68b6WPdjH45M41kGg0M3N3Nkc8z1HnE9d/wR7DsoWdph0IIIiEpgdgOGcVIddncmm8h1ZIXDZTaDdvVFimaTZLkVmPFwdGjVhuzauOD4wjQFbdiwrMZ8UScKNm0OiinoWTtwAsevhPweGoasw3ns2cN5rdi0o2vMVCezwaM7sqzDUdGlmsdkd/G4oXcIkspGyHUya8n+5s9w2wjasnzw4kbJmon7GREFMaeK0HtZyAbcI70eLeQ4N6yllrJBcpAeqpEQoyh8jV1LVjwqdQNoFU12s2RzegpaVzJO+3KgTGRzc/lBnK543MPZ4I2E0BxZU7Glm+ly/RQHDmGFcD3ZY+Gs1IejlXvZTZPNlRI3q84Uo46hFCob2ZJ6Z71Flsn5Kd5EtOxaumKLLGtM+Yn7dcW1rfVkuV20m0ArG8a5jZNNPKlA7VwqNfFsZNV76w9p7MLkfX+iCK4JXhIyf85M1uWDVZBIHgsZyJ4dvNwk2vInVSQbJ6s6W0ZbJJ1uLrXabGRzuvQgtq9bSrI5vSYGh9Lh9+lIrlXCsLyi0BQdecCWgWzu6sMm0a6U33UhGDKQbWcM69c41dWrpZxa3+fUd30UTyeQUkwqnj53rIgdm6f4T3mN2GkIXMby2VEOz38oOT71eS+drqea1yJ7Pespq/3SB7YegLag0sXwtLVIMpyImj2sGTRGw0XdbRZHVrAmtGONhrO63ex4baYBxFGl+Anr8YMj5sGUp/SKN2/O6t1ms+a11XONZt/rNMddkOyGr0y22fJqTSlSXjIkPWeI58XfH6244r6T55Vj6QMe90RbXu0+C75dIn8+7X5oL3YfT9s2+bwRtBfi4bc7eX75uAG0F1/Xx7OTJ5eHo71Qm8U7eW55KNod2K2VB/W15V0fu8VyJX3APTPasnrqaSdbIkdv74l29WlbxrFZJrnSxNzwF/qMgXqW6V5i3j935rv7TDSWV39vLPEPlOChH4dprtvAwYhZU+2b4wS5oaaGcFrZ65KVsEiit9AKh9m3rEpi8q+u77yotzqXv4P3XBLQdbzSvb4SU6Rk9eQGYqLJ3L7yGBRWBtq430/fMrxQ7wRWipWw/biFVm8jp05XGQTI2cflnbwsVuVfj/bds7sLQ3a27mgBpVCyunInK5YROoPMKK77Ltho7ZfDdP6czHRJJluD/+xZrValmXL+0fGPZWa3t/Lq8hlMJ1P922TJGj3ihSB9EsdM+MNkyVao6znzURz8s5rYMPh3h+RtZkKaG1qRrUGm8mcshKzwMkS2mOX7cwLbJLTl1XNw1Uczd4jWSRterrFwm/hwGhP+rBCyg6bWnXegu8Kg47pc4/JD1+7AjsnpDIKO7UanoKCfQSdmYdW14TxswRc33YWF4mgMXTu0TKejTeadTs4JK/BDLo4f2nYHVQPDW7izObiHguuNuhZ2YAXrgyhDBLAyL/lFNyR962RPj470a4xgbhYeuuXDxMznIGne3MSJbsVkg9HQXYxgf9AHLwvdDiZra5m6n+N319NlOtpy4fzvZ2ivzlhzmxME0O3Z2mwxQQvg5kyrN8GfMdnOWJvYINPQO2Wx6DGGlQUuzJALi6/ZWnVhY1eUgabZzTp4ASZbGle1rt1t50ozbQyuD01oXXWbs57mjFytZ7sueH4EO9uiVocvASVvzLRFbQhehL3RRu5Ec10b+rfuwShhPRtpltZzSUfRB6+w8WGeTW2o2SA3C3R50oE5WPRzLgbWhn4IiKwJutJmVxuX4Msa4GUhJjvPeg7d2cm3lwSuiLZcLqxu/jzLSGcBc2fYsCBnWjVAfmgDCLBpIjfFOHs+9gkbaHUQRrdJDxVo4wAGHBtwf0fNhGq3C/6toxA1uttrhLVxDVo4ZhEUbAsVug5dILDphMi2MDELus5UUOwN6hgcov0aFeRQGaB0jpDrC9GmRS0A0JAn1DBO6SBnuvDDW6U6PF4+4l4hZHPoSJ4ijMRDrjgGJgty01lzOCCRs5Mfb6dTpJgPGKjlVeH88s/pHYlsSHx85hKyBme4CFF+x5hIh5Ad4GYa9WIOOXe1hrujIuDmR9veupoRYYNuMJQsZOj0UJcaAMXQoo6h2ACNyKLfpWrXAO8O0GXSeHA/a2uR81QTvpW1p3X0F95iN4xzY4FIFzgzjooskj6sDl70MkQ21xoDbbRmazaVs6OTj9/eXC/39wurVeHiorA6v/zy/fT55iUOtZoPpA3zNMOKqgJGeUa0Vbwtkp1Eo8lJ7Ok00/rwBR3wkB/1cC4ovMPI62omkPW1ZgCCtyYTw+hqi+gjdxxZFI/ZRWTxIzxZM6pVpUndgAqUyU1Ds0wDhIK1b4jd7iAyvYeIFRPI6iBBFiaLX4bJ5ozDmcrfOkWMs7Ojo5/fv/88PT09e+bJJuId1oMU0CVMFnubDUSyvR7+sxsRM8k+EQsgwL0vJDuKVGgokCWOlHsl9NmPMfpUJEcWla4ByQ60WWA4TWqkRmTxRztMey8Ab2UHLlUNfrZwgpTBUIsGyQ342yqV+uiwP4msPsfOr4gs9o5rkVwHM3aP7b9KQJ13AiQCWayXfIls1GYp2Z6Pny8JZHGJy2Q7JD74pcoqOo8kgSw01yasA3FEFusT0Hs6PFmgycNisRj2IL0hjhmRdWytN9HQZ2wksl0t9B2ngsn60Xuo8dRV7hP+F0iF2TfMkcVH5kraeByNBcgcX5PmnCUbmTHgN082EJyKzSYMmEQWvMXqM+oQ15O9Hh4EwbbLkS1GafEgNpasObPbFp5wjshaMdkWTlAi2UbKBMtWS8AcBcGQBb9RhoYiWQ9P3lXIsRYNOgBiyQa4apSoBVVDbzTGQhtowRfinlMia1aF0+Yx2Tme7rWg1ceSdeJvK+kwcpZsm0Y6w91vNyYb1d1iEln739pmQdF0gQnUgpMELNm+Vm05QY2OevTeXkv34akkjcBp010BRl0LB75f6fDaGLTlMNAHLiV7qC2cwAElWW2D+EZerhW2HN1vwg65p7V1X9FmZ9owLHYs0moxWQdu8gosdEoVS7ZB9PYM4GDJDrRuGBZHsL+2NNvX/VCLyTpaD+Sro0lkZyNYLs3keeOtl2hPTR8SQRcQ2ehwD4u2SHgBqMFgHAePJPrmJBrP4mHMGJLFH3JyR3Q+0MVmSrSz2ou3fMCq00dLOMhc62OlYFTBCIp8WS1uNhGtAbJ5qvBqjVmumTAfjCuCgTol2492PwyR+kf2Ek7KYZzRCox2xJKNdoM0t2gW/66iH3rYz9/HPYreQkXiNLzDUm5AB+u+10ABWp7Hf0/bb3iNAbhi4MWvnI8tzIHntcDL6Dfg2x5qfaWK5x3CH3rb86L2GDS8Cnge/FHCsed8P6dXJ75pGKZFzjkOoreZfc/Ddctpkc7EGFC92RrkggEKC98H9DY8MNqZIXKDxqht5mA0+GGQ/Daww9Hf2IhAVcxsWVE6d7JpacftcaI6hy27mG50QIm17ky4SGrpm9t28lBpR7MdlewfYlOK6U5wW5yt+5YIlHC+0Hr3WoveSVYBlpJXabfDtR93WSee1m1XKo1qJgeRmabNHhjfTtZJsEBGzPzBnR222roZDnDfyVNJaVMmTHB/V7v/AVXHVl1OTW1L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8" descr="data:image/png;base64,iVBORw0KGgoAAAANSUhEUgAAAdkAAABqCAMAAADHsNtfAAAA+VBMVEX///8AAAC1LjHiMjfy8vLz9fX4+PixFRr8/PzlzMxubm6vr6/19fVPT0+0KSy/v78qKiqJiYkxMTGjo6Pr6+tjY2NJSUmamprOzs65ubnY2NjBVlnl5eUICAh/f38/Pz8YGBjIyMjV1dVpaWmSkpI5OTl2dnYhISHhHyZXV1eDg4PgGiHdMjeysrJdXV3iKC7w2tvhvr/519jysrOzICPt5OTkVVn77u65PD+xDxXGbnDlTVHsg4boYmXgDRfukJL1wMHjP0TCWVy+TE/xrK3Uf4DYoqPpZ2rXpaXrenzLhIXtwMHQlZXXO0DvnJ6vAAD2y8zdtbbrfoDrm2gpAAAYV0lEQVR4nO2daXubuBaATYsxNcYrBpsS78ZLEjuTOM3SLUn3aW+mvf//x1wtoB1MEifxPNfnQ+uAQMsrHR1JRyKXyypnx1dXJ0iufh+bmR/byTbL0cm7t/sf9qdE9j8s33+8OnvudO3kQfL73csP0+VLUZbL6Yfrj8fPnbqd3FOO3033ZaoU7/7B7dFzp3Endxbz5G0a1hju+9/PndCd3EnMz9f767BGbN9cPXdid5JdTq6nmbhGbHft9l8ix++ztVfK9sfOUv4XiHm7XNu/SmxfXj13sneyTo7eZFfEjOya7bbL1cs7N9io2V7vhrfbLLf3arAY7fTquVO/kyQx/3t/sED2b587AztRi/HjQWB3aLdVzG/JYJfL5XQKbu9Pp8sU03n/43NnYieymEktdjndv/727vbk56vp9dHPk9v/vj/YT6I73bXa7RN1H7ucvvzx+eg0D0X/562J/j89vv22VNeD/c/PnY+dCHKrmndaTr+dQKo6EuefcwP9gFeObt8olvdAq7167pzshJMrBdjl8t2RHmOFZC8+GeQPcP3nNxXb5W5lb5vkTLG6vv/jiMEqkkVwf7+XdfLyrdqbpqSLUnriTP5fynuJ7PTtb54ro40ZticH0pPLd8oowr2eKPXxYlTxnzir/18iTz3t3+oCV7nNIranPyQ9PlWu6hW1BKmOdnAfS45EsMuD3xLXBAHNVqoW14YikkSyQJo7to8joi5evjnNChayPRZXEaaqCYs0spo2evJM/z+IaBcvf8iaOBXt6VuxzSvs43Symq1q55uTGYrkUaPILC2UlsYTxHQtYFm+vyvZc7HR/5BjWUNW6z5mFk1ti8iGT0X2hG+yy29vpm+UaPN50VqOwJYLl//h2S7lxdp1ZLXwEfPY3iKypfpTkeWb7PI9UK77IlrA1HBOXx2dynjzRwCs4Qhk5UZLyIYWltqwyqPtP14e7S0i29eeiCzfyy6vT/MIrZNnsf716/Xq4qJQuLh4cfPrFQs3f/SicJkH//EWstzTErKHzMVKkyHrPtqGIV3bIrLFpyLLG8ZLONyBaN+eEq6vvqwKq/KLSMqri/NfpzFb1GLh7/x3Du1SMo8JWYu7PGAa7qM1WmuLyOqTJyJ79IEFMv2cj6zdb07E9ejyYvWCl/Kq8Hc0LgLW0yWeNzQuuSpyLXq8JZDN6WNCtvNYmXS3iGykjB+f7C3LY/mNWEXR/87fF+UXClmtvup5NqSuO+UDto78FCJKIpvzCdn6I80kO9oWkS0+FVmud3x5LFhHr87F9kqkcCNMZ+T/FA7YSpKQI4lsrkPQOvElEwsJYvS9GhCvIj5rGv3GCN4aWX7iiHhEyJpUkqLKORZ84agR8C8xgraHYvIarXU10PAtlN6aB1LFWw/+HiErp4XNmF7BGfMOg6SMiU+bQQMVRQM+cMzaT8uPPCvjz0rZYKNme/6KD25+YlutqI6TydJG24qu9Cd1INVYOweE/ZjPZDDqaow0LV2R/75NlQKRKhljNavw717M8TDW3FqbvsLo12w2Is0dObkkcbwFH7bWIoWvz8nlCU1MLxDf0Zqz44ZeWFHBL7ko6eMoKUaD9GuwHDllfM23QuN7YoPF3e0LHm3+1cULilZcF0gm6/TEWxX8ZxX9YY5oHpvscz5rWGPZ88TmNFhIgZAs4gA2y3HA1JTYnjNboeoFoZptoApcHaEaqY8U96AIZNtdKcT4UI6qFNHHk+79Kv++NwzZ5S0P9k86WBmteVOmaEXrOJmsQTIS9z0RWdQvOtTC0rQifcrsaCqZcAo7SJwfIXUkIuvB3xYbYoCjseRijkTqGkBoLyEsvNnoJdzkyQYzZRhXatgxWVQpa2JsrGV8cJTnWuA6sADtOdfK838VXhC0yzdZyZpEAYpkQWaCPTbJNZr/xAJnFxeSGolMNhRLJypuPREHp6+xOGooOE16wj2NJ9vfSwol1qSYbC0nzvCBC7+Zbnb5g6N0ep7Sx5K+9pI3ouAzMVqho70P2b5YsMSgDIT5K1aYacqkJiST7YqBJ8a6V8TNmoJ1kwL6mclWkkOJJReTHbJGKEo6uPmZmV5Y/uTIflnfZIEUvnMPfYUPRWin/NxxMlmdUIobQYUEFcoqrrZ6PaUAmJadjEXsZ7Vcnw9Qj3GlNNoxX0PtpHBotSMT2VZyIE1stTFZl+9F4IVc7h3Tzb7lraFMYIGw+jh/evGCoJ2eZCQbkCTFC/Ax2bmQZBKA1Xp7s2IYDrkqQNTk4azZbA7J9WEzlgWhH+NwBC1A1p4ic3avWav4QeD3OxNFRFC4hrPnNpuz2ERAWS7ZMGJiNXRJWpozYozprCquLorFsMmaGRpntcVkJwOh8kGlxSysLt9xre8mgy5G+vgX99inMkEr+EMlk22QJMWDlpjsJE5ybxGOvM6wG4hPaN02zq0Z1Gip9Hi7ldwQY2bJ0iIvdrxRuCA6HVW8YZu+Uqedms28iG1uzb4DxymloNWB9gBjsJOkS8UAZci8ooVLozRg+lBuqTMmS5PuFudeLZzBPotRxlNWGef/ytpkX5S5RvsLP3cgz1UkkjVowuJRm9DZ2JV4yIYDMJ3viBnoBVQb8iuCmchG0oknPCiNYdUT7FIKoKR6UY+dADf8OTtrSvoH1RzUgKaD1QYtqiXYwU+J1zJ7oyAqDJADkzGNOcvYuMzYZEGj/crViMKLGK1gHCeSpfYr0ZA8Wal20yc87rpBC5dzrMpO1paGFkBk99kSeYAy7JNrE9VLYkklayveC4UOEHpsKjiyQ05PnTGm8Ruuv8zKFbTZ15x5HJGFaN9yE0ZJZBkjh+DgyAoGKABIzCdbuENLgFtcyEw28+K/YkmSTptICWYljSw1OES3MFogTFvmyApPMHOL3Jgn/6eQSpOTC04dk7HSgTDsUZNl55FmiozQGUcqfbkqSOU2YecZs5JdqO4r5VAqULLqwFjmKkkjS3RRVdISxGRkKjNLVoyUJctOQBlfMitjoI7ZgU+eqvGDBLKkmpcGFqcKKUOGrKIAyPyd2GTZkQWrzrKSze5kR6wlUqLUik+eUYaSRpZ0p7InZ5+8nkJnyEpOCwxZ3oB6fReyfytMKCj/UZN1i1Bct86MHoRqR8lWFYUjTUYyQqiz6jgjWcXUbJIQsmTCg0Q8TH8yhSytlgr3a2I00jEtQ1ZSbGybZXzHs80/xVK+YYc9zCrCivOYWefhNmOqHSWrGBvQ3kjROkjTmTEXM5JV3U0Qiaw8j5YgKWTb8a2x4jlSfLQBULKy8mLJHufzsfda/tUdwAKJoEJhlxHuRNZluxZKVrEsR4YGe4oCIN0dO6TNRja9f+SFJDAm65A40gzjXCpZT3wpKwS7Sy5Rsp4UnCF78PMVlCNMdlW+g6wwWfz8V0q2fAeyIddRkIKr52Qh1otcU9lJHKaEs5GV5vf5F7fajc7Crdfre0BIuglZUt1US8SMpJAlCl21YaJPIiCXKFm5NrHr7svCarUqfHIQ2U+v7yD4mdN/4AtWzAzHHcgKpUrIFnOyEAtyrrhJVwSZviob2RTLp1VLmqeOyRJF0l1jhqWQTa1jtA8ilwjZPTnpZ8xMxZv3Nzc3ry+pYs0u6JnTTzdQPlEnx3O1BSWLJ1p2hKysZsg8rrpq01l5ZvY8G9kkn1izkbiuRsmSFNtrXGtTyHIuEaLQURXBSMhWFXqCkj04yhtA7rTtgxf4uGH+RUbC5RsuqiSyocIXlZSTylwlZFXY6YTBpsiSDi6VLAml0jKspJAl6kZF1kwhq3LUXrJk7w+VSn492b1Iqm7YaKvtjWxklVYo6aw2RFbpKSOTJcDWTWOlkCUDG+UkFslENrLUWeYRyF5yURGy6ZYKku1ps5Km6VVtezYnscRkyRLOA8hutM2+e0Syq6/qMlIuX/GSjewT9LPMciGA1vbjMMRgkvrZdTOUj9HPqsjS/eqbJ1vgt/ZsjCwpm3TbmFFp9yZLi1ObcKpGmqkgKV63OSmFLJkbVrjOMbYxiSCVLB32PII2fiSyxFiZKW7Spds7j2cVxUOXC4WN2xJZUvCT+49nU5URXdcnl1LJ5tg2uxEhZMuv+Zg2RjbbHNTeneeg5OIxiQIQPNhlsgplqZYUsg3xpawoph7TyX6LO9qDP682ImQOqvyFj2ljZKnLmaJ50Ek4hsV9ydIpejEdJJoYgk6WN1SqlJEUsn0ZHhVio1MTLZ0sdV5cFjYiZA6q8IqPaWNkqT+j4k0duQDuT5Y6r4gNkSw8kOZFrOU1GwpTyBokOsVaD6k5tL9PJ8vMQh3caRVgnQgzUJskS3o/2Q4tTVSx3JcsSYY0ZUgeImSJF/qajjZtfZa8VR7P0W6W2g/pZFnvxY2iFUazmyQ7UOQyErJawLUyQlZVAilkScsUi472qoRsn1xKX8ZLI0s62qo0+UxKb0KvrSHL+pJvEm3hr6S0PZgsVceidUx7O84IIWsiqgPFUsgSWnWhHdKJKRIPXXjppdpQhJ5Ca9N+XbSOaZNlKsQasqyT2wbRSsp4k2RpyxTUFp0x4uyYNCeMNLJ0+yevHBhnHlqD6KagmdTifEd+dqzAQWsMP5nObIlg6tgasrkfy8dAu/olxrNBsib1m2fRGrRg+KVbcl21eJrJNubmDFn/O0qWTiVoNt9qB0Vm2oQGS3Ve5KomszuNdQ9YR/aYO6hiU2jL0oeZNkiWLVu7H3t+V5h9Evz8HPU+68b6WPdjH45M41kGg0M3N3Nkc8z1HnE9d/wR7DsoWdph0IIIiEpgdgOGcVIddncmm8h1ZIXDZTaDdvVFimaTZLkVmPFwdGjVhuzauOD4wjQFbdiwrMZ8UScKNm0OiinoWTtwAsevhPweGoasw3ns2cN5rdi0o2vMVCezwaM7sqzDUdGlmsdkd/G4oXcIkspGyHUya8n+5s9w2wjasnzw4kbJmon7GREFMaeK0HtZyAbcI70eLeQ4N6yllrJBcpAeqpEQoyh8jV1LVjwqdQNoFU12s2RzegpaVzJO+3KgTGRzc/lBnK543MPZ4I2E0BxZU7Glm+ly/RQHDmGFcD3ZY+Gs1IejlXvZTZPNlRI3q84Uo46hFCob2ZJ6Z71Flsn5Kd5EtOxaumKLLGtM+Yn7dcW1rfVkuV20m0ArG8a5jZNNPKlA7VwqNfFsZNV76w9p7MLkfX+iCK4JXhIyf85M1uWDVZBIHgsZyJ4dvNwk2vInVSQbJ6s6W0ZbJJ1uLrXabGRzuvQgtq9bSrI5vSYGh9Lh9+lIrlXCsLyi0BQdecCWgWzu6sMm0a6U33UhGDKQbWcM69c41dWrpZxa3+fUd30UTyeQUkwqnj53rIgdm6f4T3mN2GkIXMby2VEOz38oOT71eS+drqea1yJ7Pespq/3SB7YegLag0sXwtLVIMpyImj2sGTRGw0XdbRZHVrAmtGONhrO63ex4baYBxFGl+Anr8YMj5sGUp/SKN2/O6t1ms+a11XONZt/rNMddkOyGr0y22fJqTSlSXjIkPWeI58XfH6244r6T55Vj6QMe90RbXu0+C75dIn8+7X5oL3YfT9s2+bwRtBfi4bc7eX75uAG0F1/Xx7OTJ5eHo71Qm8U7eW55KNod2K2VB/W15V0fu8VyJX3APTPasnrqaSdbIkdv74l29WlbxrFZJrnSxNzwF/qMgXqW6V5i3j935rv7TDSWV39vLPEPlOChH4dprtvAwYhZU+2b4wS5oaaGcFrZ65KVsEiit9AKh9m3rEpi8q+u77yotzqXv4P3XBLQdbzSvb4SU6Rk9eQGYqLJ3L7yGBRWBtq430/fMrxQ7wRWipWw/biFVm8jp05XGQTI2cflnbwsVuVfj/bds7sLQ3a27mgBpVCyunInK5YROoPMKK77Ltho7ZfDdP6czHRJJluD/+xZrValmXL+0fGPZWa3t/Lq8hlMJ1P922TJGj3ihSB9EsdM+MNkyVao6znzURz8s5rYMPh3h+RtZkKaG1qRrUGm8mcshKzwMkS2mOX7cwLbJLTl1XNw1Uczd4jWSRterrFwm/hwGhP+rBCyg6bWnXegu8Kg47pc4/JD1+7AjsnpDIKO7UanoKCfQSdmYdW14TxswRc33YWF4mgMXTu0TKejTeadTs4JK/BDLo4f2nYHVQPDW7izObiHguuNuhZ2YAXrgyhDBLAyL/lFNyR962RPj470a4xgbhYeuuXDxMznIGne3MSJbsVkg9HQXYxgf9AHLwvdDiZra5m6n+N319NlOtpy4fzvZ2ivzlhzmxME0O3Z2mwxQQvg5kyrN8GfMdnOWJvYINPQO2Wx6DGGlQUuzJALi6/ZWnVhY1eUgabZzTp4ASZbGle1rt1t50ozbQyuD01oXXWbs57mjFytZ7sueH4EO9uiVocvASVvzLRFbQhehL3RRu5Ec10b+rfuwShhPRtpltZzSUfRB6+w8WGeTW2o2SA3C3R50oE5WPRzLgbWhn4IiKwJutJmVxuX4Msa4GUhJjvPeg7d2cm3lwSuiLZcLqxu/jzLSGcBc2fYsCBnWjVAfmgDCLBpIjfFOHs+9gkbaHUQRrdJDxVo4wAGHBtwf0fNhGq3C/6toxA1uttrhLVxDVo4ZhEUbAsVug5dILDphMi2MDELus5UUOwN6hgcov0aFeRQGaB0jpDrC9GmRS0A0JAn1DBO6SBnuvDDW6U6PF4+4l4hZHPoSJ4ijMRDrjgGJgty01lzOCCRs5Mfb6dTpJgPGKjlVeH88s/pHYlsSHx85hKyBme4CFF+x5hIh5Ad4GYa9WIOOXe1hrujIuDmR9veupoRYYNuMJQsZOj0UJcaAMXQoo6h2ACNyKLfpWrXAO8O0GXSeHA/a2uR81QTvpW1p3X0F95iN4xzY4FIFzgzjooskj6sDl70MkQ21xoDbbRmazaVs6OTj9/eXC/39wurVeHiorA6v/zy/fT55iUOtZoPpA3zNMOKqgJGeUa0Vbwtkp1Eo8lJ7Ok00/rwBR3wkB/1cC4ovMPI62omkPW1ZgCCtyYTw+hqi+gjdxxZFI/ZRWTxIzxZM6pVpUndgAqUyU1Ds0wDhIK1b4jd7iAyvYeIFRPI6iBBFiaLX4bJ5ozDmcrfOkWMs7Ojo5/fv/88PT09e+bJJuId1oMU0CVMFnubDUSyvR7+sxsRM8k+EQsgwL0vJDuKVGgokCWOlHsl9NmPMfpUJEcWla4ByQ60WWA4TWqkRmTxRztMey8Ab2UHLlUNfrZwgpTBUIsGyQ342yqV+uiwP4msPsfOr4gs9o5rkVwHM3aP7b9KQJ13AiQCWayXfIls1GYp2Z6Pny8JZHGJy2Q7JD74pcoqOo8kgSw01yasA3FEFusT0Hs6PFmgycNisRj2IL0hjhmRdWytN9HQZ2wksl0t9B2ngsn60Xuo8dRV7hP+F0iF2TfMkcVH5kraeByNBcgcX5PmnCUbmTHgN082EJyKzSYMmEQWvMXqM+oQ15O9Hh4EwbbLkS1GafEgNpasObPbFp5wjshaMdkWTlAi2UbKBMtWS8AcBcGQBb9RhoYiWQ9P3lXIsRYNOgBiyQa4apSoBVVDbzTGQhtowRfinlMia1aF0+Yx2Tme7rWg1ceSdeJvK+kwcpZsm0Y6w91vNyYb1d1iEln739pmQdF0gQnUgpMELNm+Vm05QY2OevTeXkv34akkjcBp010BRl0LB75f6fDaGLTlMNAHLiV7qC2cwAElWW2D+EZerhW2HN1vwg65p7V1X9FmZ9owLHYs0moxWQdu8gosdEoVS7ZB9PYM4GDJDrRuGBZHsL+2NNvX/VCLyTpaD+Sro0lkZyNYLs3keeOtl2hPTR8SQRcQ2ehwD4u2SHgBqMFgHAePJPrmJBrP4mHMGJLFH3JyR3Q+0MVmSrSz2ou3fMCq00dLOMhc62OlYFTBCIp8WS1uNhGtAbJ5qvBqjVmumTAfjCuCgTol2492PwyR+kf2Ek7KYZzRCox2xJKNdoM0t2gW/66iH3rYz9/HPYreQkXiNLzDUm5AB+u+10ABWp7Hf0/bb3iNAbhi4MWvnI8tzIHntcDL6Dfg2x5qfaWK5x3CH3rb86L2GDS8Cnge/FHCsed8P6dXJ75pGKZFzjkOoreZfc/Ddctpkc7EGFC92RrkggEKC98H9DY8MNqZIXKDxqht5mA0+GGQ/Daww9Hf2IhAVcxsWVE6d7JpacftcaI6hy27mG50QIm17ky4SGrpm9t28lBpR7MdlewfYlOK6U5wW5yt+5YIlHC+0Hr3WoveSVYBlpJXabfDtR93WSee1m1XKo1qJgeRmabNHhjfTtZJsEBGzPzBnR222roZDnDfyVNJaVMmTHB/V7v/AVXHVl1OTW1LAAAAAElFTkSuQmCC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5610" name="Picture 10" descr="Картинки по запросу protractor j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546" y="746124"/>
            <a:ext cx="5867400" cy="149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>
            <a:spLocks/>
          </p:cNvSpPr>
          <p:nvPr/>
        </p:nvSpPr>
        <p:spPr bwMode="gray">
          <a:xfrm>
            <a:off x="90656" y="1615757"/>
            <a:ext cx="6333003" cy="3725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en-US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err="1"/>
              <a:t>Protractor</a:t>
            </a:r>
            <a:r>
              <a:rPr lang="ru-RU" sz="2000" dirty="0"/>
              <a:t>: Инструмент функционального тестирования для </a:t>
            </a:r>
            <a:r>
              <a:rPr lang="ru-RU" sz="2000" dirty="0" err="1"/>
              <a:t>AngularJS</a:t>
            </a:r>
            <a:r>
              <a:rPr lang="ru-RU" sz="2000" dirty="0"/>
              <a:t>, который запускает ваше приложение в браузере и взаимодействует с ним через </a:t>
            </a:r>
            <a:r>
              <a:rPr lang="ru-RU" sz="2000" dirty="0" err="1"/>
              <a:t>Selenium</a:t>
            </a:r>
            <a:r>
              <a:rPr lang="ru-RU" sz="2000" dirty="0" smtClean="0"/>
              <a:t>.</a:t>
            </a:r>
            <a:endParaRPr lang="en-US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en-US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Конфигурационный файл </a:t>
            </a:r>
            <a:r>
              <a:rPr lang="en-US" sz="2000" dirty="0" smtClean="0"/>
              <a:t>protractor.conf.js</a:t>
            </a: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Выглядит следующим образом:</a:t>
            </a:r>
            <a:endParaRPr lang="en-US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</p:txBody>
      </p:sp>
      <p:pic>
        <p:nvPicPr>
          <p:cNvPr id="25611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930" y="2689858"/>
            <a:ext cx="2486813" cy="3446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655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</a:t>
            </a:r>
            <a:r>
              <a:rPr lang="en-US" dirty="0"/>
              <a:t>End-to-End Tests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139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7" name="Content Placeholder 2"/>
          <p:cNvSpPr>
            <a:spLocks/>
          </p:cNvSpPr>
          <p:nvPr/>
        </p:nvSpPr>
        <p:spPr bwMode="gray">
          <a:xfrm>
            <a:off x="90656" y="994534"/>
            <a:ext cx="8649483" cy="4110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Перед запуском </a:t>
            </a:r>
            <a:r>
              <a:rPr lang="en-US" sz="2000" dirty="0" smtClean="0"/>
              <a:t>Protractor </a:t>
            </a:r>
            <a:r>
              <a:rPr lang="ru-RU" sz="2000" dirty="0" smtClean="0"/>
              <a:t>нужно написать</a:t>
            </a: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dirty="0" err="1"/>
              <a:t>npm</a:t>
            </a:r>
            <a:r>
              <a:rPr lang="en-US" sz="2000" dirty="0"/>
              <a:t> start</a:t>
            </a:r>
            <a:endParaRPr lang="ru-RU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Так как </a:t>
            </a:r>
            <a:r>
              <a:rPr lang="en-US" sz="2000" dirty="0" smtClean="0"/>
              <a:t>Protractor </a:t>
            </a:r>
            <a:r>
              <a:rPr lang="ru-RU" sz="2000" dirty="0" smtClean="0"/>
              <a:t>построен на </a:t>
            </a:r>
            <a:r>
              <a:rPr lang="en-US" sz="2000" dirty="0" smtClean="0"/>
              <a:t>WebDriver</a:t>
            </a:r>
            <a:r>
              <a:rPr lang="ru-RU" sz="2000" dirty="0" smtClean="0"/>
              <a:t> нужно убедиться что он обновлен. 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Для этого нужно: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dirty="0" err="1"/>
              <a:t>npm</a:t>
            </a:r>
            <a:r>
              <a:rPr lang="en-US" sz="2000" dirty="0"/>
              <a:t> run </a:t>
            </a:r>
            <a:r>
              <a:rPr lang="en-US" sz="2000" dirty="0" smtClean="0"/>
              <a:t>update-</a:t>
            </a:r>
            <a:r>
              <a:rPr lang="en-US" sz="2000" dirty="0" err="1" smtClean="0"/>
              <a:t>webdriver</a:t>
            </a:r>
            <a:endParaRPr lang="ru-RU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Теперь, когда наше приложение запущено можно стартовать </a:t>
            </a:r>
            <a:r>
              <a:rPr lang="en-US" sz="2000" dirty="0" smtClean="0"/>
              <a:t>e2e</a:t>
            </a:r>
            <a:r>
              <a:rPr lang="ru-RU" sz="2000" dirty="0" smtClean="0"/>
              <a:t> тесты: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dirty="0" err="1"/>
              <a:t>npm</a:t>
            </a:r>
            <a:r>
              <a:rPr lang="en-US" sz="2000" dirty="0"/>
              <a:t> run protractor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20173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module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398284"/>
              </p:ext>
            </p:extLst>
          </p:nvPr>
        </p:nvGraphicFramePr>
        <p:xfrm>
          <a:off x="326551" y="1478687"/>
          <a:ext cx="7809092" cy="1432153"/>
        </p:xfrm>
        <a:graphic>
          <a:graphicData uri="http://schemas.openxmlformats.org/drawingml/2006/table">
            <a:tbl>
              <a:tblPr/>
              <a:tblGrid>
                <a:gridCol w="7809092"/>
              </a:tblGrid>
              <a:tr h="44397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JavaScript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4099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(‘store’, []);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080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 bwMode="auto">
          <a:xfrm>
            <a:off x="1433749" y="3047107"/>
            <a:ext cx="1080120" cy="360040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Angular JS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8" name="Down Arrow 7"/>
          <p:cNvSpPr/>
          <p:nvPr/>
        </p:nvSpPr>
        <p:spPr bwMode="auto">
          <a:xfrm rot="10800000">
            <a:off x="1865797" y="2232659"/>
            <a:ext cx="216024" cy="814447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2896782" y="3047107"/>
            <a:ext cx="1129321" cy="580013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Application Name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 rot="10800000">
            <a:off x="3702217" y="2232659"/>
            <a:ext cx="216024" cy="814447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4413399" y="3047107"/>
            <a:ext cx="1423522" cy="360040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Dependencies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 rot="10800000">
            <a:off x="4413398" y="2231766"/>
            <a:ext cx="216024" cy="814447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92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  <p:bldP spid="15" grpId="0" animBg="1"/>
      <p:bldP spid="16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JSHINT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140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90657" y="994534"/>
            <a:ext cx="3955564" cy="1504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В проекте есть файл </a:t>
            </a:r>
            <a:r>
              <a:rPr lang="en-US" sz="2000" dirty="0"/>
              <a:t>.</a:t>
            </a:r>
            <a:r>
              <a:rPr lang="en-US" sz="2000" dirty="0" err="1"/>
              <a:t>jshintrc</a:t>
            </a:r>
            <a:endParaRPr lang="ru-RU" sz="2000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103" y="407670"/>
            <a:ext cx="42481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>
            <a:spLocks/>
          </p:cNvSpPr>
          <p:nvPr/>
        </p:nvSpPr>
        <p:spPr bwMode="gray">
          <a:xfrm>
            <a:off x="90657" y="3813934"/>
            <a:ext cx="3955564" cy="1504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Его содержание</a:t>
            </a:r>
            <a:endParaRPr lang="ru-RU" sz="2000" dirty="0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417" y="2189797"/>
            <a:ext cx="1781175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327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JSHINT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141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90657" y="994534"/>
            <a:ext cx="7338844" cy="3226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err="1"/>
              <a:t>JSHint</a:t>
            </a:r>
            <a:r>
              <a:rPr lang="ru-RU" sz="2000" dirty="0"/>
              <a:t> — это анализатор кода, который укажет вам на ошибки в коде. Он совместим со многими широко используемыми текстовыми редакторами. Так же это хороший способ поддерживать стилистическое единство и целостность кода</a:t>
            </a:r>
            <a:r>
              <a:rPr lang="ru-RU" sz="2000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Есть встроенная поддержка в </a:t>
            </a:r>
            <a:r>
              <a:rPr lang="en-US" sz="2000" dirty="0" smtClean="0"/>
              <a:t>IDEA.</a:t>
            </a:r>
            <a:endParaRPr lang="ru-RU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41517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Travis CI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142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90658" y="994534"/>
            <a:ext cx="4656602" cy="4415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err="1"/>
              <a:t>Travis</a:t>
            </a:r>
            <a:r>
              <a:rPr lang="ru-RU" sz="2000" dirty="0"/>
              <a:t> CI </a:t>
            </a:r>
            <a:r>
              <a:rPr lang="ru-RU" sz="2000" dirty="0" smtClean="0"/>
              <a:t>это сервис непрерывной интеграции, который может </a:t>
            </a:r>
            <a:r>
              <a:rPr lang="ru-RU" sz="2000" dirty="0" err="1" smtClean="0"/>
              <a:t>мониторить</a:t>
            </a:r>
            <a:r>
              <a:rPr lang="ru-RU" sz="2000" dirty="0" smtClean="0"/>
              <a:t> </a:t>
            </a:r>
            <a:r>
              <a:rPr lang="ru-RU" sz="2000" dirty="0" err="1" smtClean="0"/>
              <a:t>GitHub</a:t>
            </a:r>
            <a:r>
              <a:rPr lang="ru-RU" sz="2000" dirty="0" smtClean="0"/>
              <a:t> и по </a:t>
            </a:r>
            <a:r>
              <a:rPr lang="ru-RU" sz="2000" dirty="0" err="1" smtClean="0"/>
              <a:t>комиту</a:t>
            </a:r>
            <a:r>
              <a:rPr lang="ru-RU" sz="2000" dirty="0" smtClean="0"/>
              <a:t> в </a:t>
            </a:r>
            <a:r>
              <a:rPr lang="ru-RU" sz="2000" dirty="0" err="1"/>
              <a:t>репозиторий</a:t>
            </a:r>
            <a:r>
              <a:rPr lang="ru-RU" sz="2000" dirty="0"/>
              <a:t> </a:t>
            </a:r>
            <a:r>
              <a:rPr lang="ru-RU" sz="2000" dirty="0" smtClean="0"/>
              <a:t>выполнять скрипты, </a:t>
            </a:r>
            <a:r>
              <a:rPr lang="ru-RU" sz="2000" dirty="0"/>
              <a:t>такие как </a:t>
            </a:r>
            <a:r>
              <a:rPr lang="ru-RU" sz="2000" dirty="0" smtClean="0"/>
              <a:t>запуск приложения </a:t>
            </a:r>
            <a:r>
              <a:rPr lang="ru-RU" sz="2000" dirty="0"/>
              <a:t>или </a:t>
            </a:r>
            <a:r>
              <a:rPr lang="ru-RU" sz="2000" dirty="0" smtClean="0"/>
              <a:t>запуск </a:t>
            </a:r>
            <a:r>
              <a:rPr lang="ru-RU" sz="2000" dirty="0"/>
              <a:t>тестов. </a:t>
            </a:r>
            <a:endParaRPr lang="ru-RU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Наш </a:t>
            </a:r>
            <a:r>
              <a:rPr lang="ru-RU" sz="2000" dirty="0" err="1" smtClean="0"/>
              <a:t>проет</a:t>
            </a:r>
            <a:r>
              <a:rPr lang="ru-RU" sz="2000" dirty="0" smtClean="0"/>
              <a:t> содержит </a:t>
            </a:r>
            <a:r>
              <a:rPr lang="ru-RU" sz="2000" dirty="0"/>
              <a:t>конфигурационный файл </a:t>
            </a:r>
            <a:r>
              <a:rPr lang="ru-RU" sz="2000" dirty="0" err="1" smtClean="0"/>
              <a:t>Travis</a:t>
            </a:r>
            <a:r>
              <a:rPr lang="ru-RU" sz="2000" dirty="0" smtClean="0"/>
              <a:t> - </a:t>
            </a:r>
            <a:r>
              <a:rPr lang="ru-RU" sz="2000" dirty="0"/>
              <a:t>.</a:t>
            </a:r>
            <a:r>
              <a:rPr lang="ru-RU" sz="2000" dirty="0" err="1"/>
              <a:t>travis.yml</a:t>
            </a:r>
            <a:r>
              <a:rPr lang="ru-RU" sz="2000" dirty="0"/>
              <a:t>, </a:t>
            </a:r>
            <a:r>
              <a:rPr lang="ru-RU" sz="2000" dirty="0" smtClean="0"/>
              <a:t>который настраивает </a:t>
            </a:r>
            <a:r>
              <a:rPr lang="ru-RU" sz="2000" dirty="0" err="1" smtClean="0"/>
              <a:t>Travis</a:t>
            </a:r>
            <a:r>
              <a:rPr lang="ru-RU" sz="2000" dirty="0" smtClean="0"/>
              <a:t> чтобы он запускал </a:t>
            </a:r>
            <a:r>
              <a:rPr lang="ru-RU" sz="2000" dirty="0"/>
              <a:t>тесты, </a:t>
            </a:r>
            <a:r>
              <a:rPr lang="ru-RU" sz="2000" dirty="0" smtClean="0"/>
              <a:t>при заливке кода на </a:t>
            </a:r>
            <a:r>
              <a:rPr lang="ru-RU" sz="2000" dirty="0" err="1" smtClean="0"/>
              <a:t>GitHub</a:t>
            </a:r>
            <a:r>
              <a:rPr lang="ru-RU" sz="2000" dirty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85787"/>
            <a:ext cx="431482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776" y="2203414"/>
            <a:ext cx="3837621" cy="4032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328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 Boilerplate</a:t>
            </a:r>
            <a:br>
              <a:rPr lang="en-US" dirty="0"/>
            </a:b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143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90656" y="994534"/>
            <a:ext cx="4786143" cy="1451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В проекте есть зависимость </a:t>
            </a:r>
            <a:r>
              <a:rPr lang="en-US" sz="2000" dirty="0"/>
              <a:t>HTML5 Boilerplate</a:t>
            </a:r>
            <a:endParaRPr lang="ru-RU" sz="2000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313" y="1478280"/>
            <a:ext cx="42291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/>
          <p:cNvSpPr>
            <a:spLocks/>
          </p:cNvSpPr>
          <p:nvPr/>
        </p:nvSpPr>
        <p:spPr bwMode="gray">
          <a:xfrm>
            <a:off x="90656" y="3067174"/>
            <a:ext cx="7003564" cy="2647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/>
              <a:t>HTML5 </a:t>
            </a:r>
            <a:r>
              <a:rPr lang="ru-RU" sz="2000" dirty="0" err="1"/>
              <a:t>Boilerplate</a:t>
            </a:r>
            <a:r>
              <a:rPr lang="ru-RU" sz="2000" dirty="0"/>
              <a:t> — это HTML/CSS/JS шаблон  для быстрого старта при разработке </a:t>
            </a:r>
            <a:r>
              <a:rPr lang="ru-RU" sz="2000" dirty="0" err="1"/>
              <a:t>fron-end’а</a:t>
            </a:r>
            <a:r>
              <a:rPr lang="ru-RU" sz="2000" dirty="0"/>
              <a:t>, который содержит в себе наилучшие готовые образцы, взятые из практики веб-разработки.</a:t>
            </a:r>
            <a:endParaRPr lang="ru-RU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Содержит хаки </a:t>
            </a:r>
            <a:r>
              <a:rPr lang="ru-RU" sz="2000" dirty="0"/>
              <a:t>для кросс-</a:t>
            </a:r>
            <a:r>
              <a:rPr lang="ru-RU" sz="2000" dirty="0" err="1"/>
              <a:t>браузерной</a:t>
            </a:r>
            <a:r>
              <a:rPr lang="ru-RU" sz="2000" dirty="0"/>
              <a:t> совместимости, настройки производительности и даже таких вещей, как кросс-</a:t>
            </a:r>
            <a:r>
              <a:rPr lang="ru-RU" sz="2000" dirty="0" err="1"/>
              <a:t>домменых</a:t>
            </a:r>
            <a:r>
              <a:rPr lang="ru-RU" sz="2000" dirty="0"/>
              <a:t> </a:t>
            </a:r>
            <a:r>
              <a:rPr lang="ru-RU" sz="2000" dirty="0" err="1"/>
              <a:t>Ajax</a:t>
            </a:r>
            <a:r>
              <a:rPr lang="ru-RU" sz="2000" dirty="0"/>
              <a:t> запросов и </a:t>
            </a:r>
            <a:r>
              <a:rPr lang="ru-RU" sz="2000" dirty="0" err="1"/>
              <a:t>Flash</a:t>
            </a:r>
            <a:r>
              <a:rPr lang="ru-RU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740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AngularJS  </a:t>
            </a:r>
            <a:r>
              <a:rPr lang="en-US" b="1" dirty="0" smtClean="0"/>
              <a:t>Security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7474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Best practices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145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90656" y="1649854"/>
            <a:ext cx="6988324" cy="2396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ru-RU" sz="2000" dirty="0" smtClean="0"/>
              <a:t>Оставаться на последней версии </a:t>
            </a:r>
            <a:r>
              <a:rPr lang="ru-RU" sz="2000" dirty="0" err="1" smtClean="0"/>
              <a:t>Ангуляра</a:t>
            </a:r>
            <a:r>
              <a:rPr lang="ru-RU" sz="2000" dirty="0" smtClean="0"/>
              <a:t>.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ru-RU" sz="2000" dirty="0" smtClean="0"/>
              <a:t>Не модифицировать свою копию </a:t>
            </a:r>
            <a:r>
              <a:rPr lang="ru-RU" sz="2000" dirty="0" err="1" smtClean="0"/>
              <a:t>Ангуляра</a:t>
            </a:r>
            <a:r>
              <a:rPr lang="ru-RU" sz="2000" dirty="0" smtClean="0"/>
              <a:t>.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ru-RU" sz="2000" dirty="0" smtClean="0"/>
              <a:t>Избегать использования </a:t>
            </a:r>
            <a:r>
              <a:rPr lang="en-US" sz="2000" dirty="0" smtClean="0"/>
              <a:t>API</a:t>
            </a:r>
            <a:r>
              <a:rPr lang="ru-RU" sz="2000" dirty="0" smtClean="0"/>
              <a:t>, помеченного в документации </a:t>
            </a:r>
            <a:r>
              <a:rPr lang="en-US" sz="2000" dirty="0" smtClean="0"/>
              <a:t>“Security Risk”</a:t>
            </a:r>
            <a:endParaRPr lang="ru-RU" sz="2000" dirty="0" smtClean="0"/>
          </a:p>
        </p:txBody>
      </p:sp>
    </p:spTree>
    <p:extLst>
      <p:ext uri="{BB962C8B-B14F-4D97-AF65-F5344CB8AC3E}">
        <p14:creationId xmlns:p14="http://schemas.microsoft.com/office/powerpoint/2010/main" val="428599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Preventing cross-site scripting (XSS)</a:t>
            </a:r>
            <a:br>
              <a:rPr lang="en-US" b="1" dirty="0"/>
            </a:b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146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524996" y="1177414"/>
            <a:ext cx="7811284" cy="2845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dirty="0"/>
              <a:t>Cross-site scripting (</a:t>
            </a:r>
            <a:r>
              <a:rPr lang="en-US" sz="2000" dirty="0" smtClean="0"/>
              <a:t>XSS)</a:t>
            </a:r>
            <a:r>
              <a:rPr lang="ru-RU" sz="2000" dirty="0" smtClean="0"/>
              <a:t> позволяет внедрить вредоносный код в веб-страницу. Подобный код, например, затем может похитить данные пользователя или работать от лица пользователя.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Чтобы заблокировать </a:t>
            </a:r>
            <a:r>
              <a:rPr lang="en-US" sz="2000" dirty="0" smtClean="0"/>
              <a:t>XSS</a:t>
            </a:r>
            <a:r>
              <a:rPr lang="ru-RU" sz="2000" dirty="0" smtClean="0"/>
              <a:t> атаки, необходимо предотвратить попадание вредоносного кода в </a:t>
            </a:r>
            <a:r>
              <a:rPr lang="en-US" sz="2000" dirty="0" smtClean="0"/>
              <a:t>DOM</a:t>
            </a:r>
            <a:r>
              <a:rPr lang="en-US" sz="2400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Например можно вставить код в тэг </a:t>
            </a:r>
            <a:r>
              <a:rPr lang="en-US" sz="2000" dirty="0" smtClean="0"/>
              <a:t>&lt;script&gt;</a:t>
            </a:r>
            <a:r>
              <a:rPr lang="ru-RU" sz="2000" dirty="0" smtClean="0"/>
              <a:t>. Но также можно выполнить код внутри многих элементов и свойствах. 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60883"/>
              </p:ext>
            </p:extLst>
          </p:nvPr>
        </p:nvGraphicFramePr>
        <p:xfrm>
          <a:off x="400007" y="3944851"/>
          <a:ext cx="7936273" cy="1024890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img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onerror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="..."&gt;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javascript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:..."&gt;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392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Angular’s</a:t>
            </a:r>
            <a:r>
              <a:rPr lang="en-US" b="1" dirty="0"/>
              <a:t> cross-site scripting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147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326550" y="800078"/>
            <a:ext cx="8206231" cy="5204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Если у злоумышленника есть доступ к управлению шаблонами и выражениями </a:t>
            </a:r>
            <a:r>
              <a:rPr lang="ru-RU" sz="2000" dirty="0" err="1" smtClean="0"/>
              <a:t>Ангуляра</a:t>
            </a:r>
            <a:r>
              <a:rPr lang="ru-RU" sz="2000" dirty="0" smtClean="0"/>
              <a:t>, то он может выполнять </a:t>
            </a:r>
            <a:r>
              <a:rPr lang="en-US" sz="2000" dirty="0" smtClean="0"/>
              <a:t>XSS</a:t>
            </a:r>
            <a:r>
              <a:rPr lang="ru-RU" sz="2000" dirty="0" smtClean="0"/>
              <a:t> атаки.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Есть несколько способов, как управлять шаблонами и выражениями: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ru-RU" sz="2000" dirty="0" smtClean="0"/>
              <a:t>Создавать шаблоны </a:t>
            </a:r>
            <a:r>
              <a:rPr lang="ru-RU" sz="2000" dirty="0" err="1" smtClean="0"/>
              <a:t>Ангуляра</a:t>
            </a:r>
            <a:r>
              <a:rPr lang="ru-RU" sz="2000" dirty="0" smtClean="0"/>
              <a:t> на сервере, содержащем контент, предоставленный пользователем.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ru-RU" sz="2000" dirty="0" smtClean="0"/>
              <a:t>Передавать выражение, генерируемое на основе ввода пользователя в вызовы следующих методов в скопе:</a:t>
            </a:r>
          </a:p>
          <a:p>
            <a:pPr marL="865397" lvl="1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000" dirty="0"/>
              <a:t>$watch(</a:t>
            </a:r>
            <a:r>
              <a:rPr lang="en-US" sz="2000" dirty="0" err="1"/>
              <a:t>userContent</a:t>
            </a:r>
            <a:r>
              <a:rPr lang="en-US" sz="2000" dirty="0"/>
              <a:t>, ...)</a:t>
            </a:r>
          </a:p>
          <a:p>
            <a:pPr marL="865397" lvl="1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000" dirty="0"/>
              <a:t>$</a:t>
            </a:r>
            <a:r>
              <a:rPr lang="en-US" sz="2000" dirty="0" err="1"/>
              <a:t>watchGroup</a:t>
            </a:r>
            <a:r>
              <a:rPr lang="en-US" sz="2000" dirty="0"/>
              <a:t>(</a:t>
            </a:r>
            <a:r>
              <a:rPr lang="en-US" sz="2000" dirty="0" err="1"/>
              <a:t>userContent</a:t>
            </a:r>
            <a:r>
              <a:rPr lang="en-US" sz="2000" dirty="0"/>
              <a:t>, ...)</a:t>
            </a:r>
          </a:p>
          <a:p>
            <a:pPr marL="865397" lvl="1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000" dirty="0"/>
              <a:t>$</a:t>
            </a:r>
            <a:r>
              <a:rPr lang="en-US" sz="2000" dirty="0" err="1"/>
              <a:t>watchCollection</a:t>
            </a:r>
            <a:r>
              <a:rPr lang="en-US" sz="2000" dirty="0"/>
              <a:t>(</a:t>
            </a:r>
            <a:r>
              <a:rPr lang="en-US" sz="2000" dirty="0" err="1"/>
              <a:t>userContent</a:t>
            </a:r>
            <a:r>
              <a:rPr lang="en-US" sz="2000" dirty="0"/>
              <a:t>, ...)</a:t>
            </a:r>
          </a:p>
          <a:p>
            <a:pPr marL="865397" lvl="1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000" dirty="0"/>
              <a:t>$</a:t>
            </a:r>
            <a:r>
              <a:rPr lang="en-US" sz="2000" dirty="0" err="1"/>
              <a:t>eval</a:t>
            </a:r>
            <a:r>
              <a:rPr lang="en-US" sz="2000" dirty="0"/>
              <a:t>(</a:t>
            </a:r>
            <a:r>
              <a:rPr lang="en-US" sz="2000" dirty="0" err="1"/>
              <a:t>userContent</a:t>
            </a:r>
            <a:r>
              <a:rPr lang="en-US" sz="2000" dirty="0"/>
              <a:t>)</a:t>
            </a:r>
          </a:p>
          <a:p>
            <a:pPr marL="865397" lvl="1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000" dirty="0"/>
              <a:t>$</a:t>
            </a:r>
            <a:r>
              <a:rPr lang="en-US" sz="2000" dirty="0" err="1"/>
              <a:t>evalAsync</a:t>
            </a:r>
            <a:r>
              <a:rPr lang="en-US" sz="2000" dirty="0"/>
              <a:t>(</a:t>
            </a:r>
            <a:r>
              <a:rPr lang="en-US" sz="2000" dirty="0" err="1"/>
              <a:t>userContent</a:t>
            </a:r>
            <a:r>
              <a:rPr lang="en-US" sz="2000" dirty="0"/>
              <a:t>)</a:t>
            </a:r>
          </a:p>
          <a:p>
            <a:pPr marL="865397" lvl="1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000" dirty="0"/>
              <a:t>$apply(</a:t>
            </a:r>
            <a:r>
              <a:rPr lang="en-US" sz="2000" dirty="0" err="1"/>
              <a:t>userContent</a:t>
            </a:r>
            <a:r>
              <a:rPr lang="en-US" sz="2000" dirty="0"/>
              <a:t>)</a:t>
            </a:r>
          </a:p>
          <a:p>
            <a:pPr marL="865397" lvl="1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000" dirty="0"/>
              <a:t>$</a:t>
            </a:r>
            <a:r>
              <a:rPr lang="en-US" sz="2000" dirty="0" err="1"/>
              <a:t>applyAsync</a:t>
            </a:r>
            <a:r>
              <a:rPr lang="en-US" sz="2000" dirty="0"/>
              <a:t>(</a:t>
            </a:r>
            <a:r>
              <a:rPr lang="en-US" sz="2000" dirty="0" err="1"/>
              <a:t>userContent</a:t>
            </a:r>
            <a:r>
              <a:rPr lang="en-US" sz="2000" dirty="0"/>
              <a:t>)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83928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Angular’s</a:t>
            </a:r>
            <a:r>
              <a:rPr lang="en-US" b="1" dirty="0"/>
              <a:t> cross-site scripting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148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326550" y="800078"/>
            <a:ext cx="8206231" cy="5204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ru-RU" sz="2000" dirty="0"/>
              <a:t>Передавать выражение, генерируемое на основе ввода пользователя в вызовы </a:t>
            </a:r>
            <a:r>
              <a:rPr lang="ru-RU" sz="2000" dirty="0" smtClean="0"/>
              <a:t>следующих сервисов, которые </a:t>
            </a:r>
            <a:r>
              <a:rPr lang="ru-RU" sz="2000" dirty="0" err="1" smtClean="0"/>
              <a:t>парсят</a:t>
            </a:r>
            <a:r>
              <a:rPr lang="ru-RU" sz="2000" dirty="0" smtClean="0"/>
              <a:t> выражения:</a:t>
            </a:r>
          </a:p>
          <a:p>
            <a:pPr marL="865397" lvl="1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000" dirty="0"/>
              <a:t>$compile(</a:t>
            </a:r>
            <a:r>
              <a:rPr lang="en-US" sz="2000" dirty="0" err="1"/>
              <a:t>userContent</a:t>
            </a:r>
            <a:r>
              <a:rPr lang="en-US" sz="2000" dirty="0"/>
              <a:t>)</a:t>
            </a:r>
          </a:p>
          <a:p>
            <a:pPr marL="865397" lvl="1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000" dirty="0"/>
              <a:t>$parse(</a:t>
            </a:r>
            <a:r>
              <a:rPr lang="en-US" sz="2000" dirty="0" err="1"/>
              <a:t>userContent</a:t>
            </a:r>
            <a:r>
              <a:rPr lang="en-US" sz="2000" dirty="0"/>
              <a:t>)</a:t>
            </a:r>
          </a:p>
          <a:p>
            <a:pPr marL="865397" lvl="1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000" dirty="0"/>
              <a:t>$interpolate(</a:t>
            </a:r>
            <a:r>
              <a:rPr lang="en-US" sz="2000" dirty="0" err="1"/>
              <a:t>userContent</a:t>
            </a:r>
            <a:r>
              <a:rPr lang="en-US" sz="2000" dirty="0" smtClean="0"/>
              <a:t>)</a:t>
            </a:r>
            <a:endParaRPr lang="ru-RU" sz="2000" dirty="0" smtClean="0"/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ru-RU" sz="2000" dirty="0"/>
              <a:t>Передавать выражение, генерируемое на основе ввода </a:t>
            </a:r>
            <a:r>
              <a:rPr lang="ru-RU" sz="2000" dirty="0" smtClean="0"/>
              <a:t>как предикат в </a:t>
            </a:r>
            <a:r>
              <a:rPr lang="en-US" sz="2000" dirty="0" err="1" smtClean="0"/>
              <a:t>orderBy</a:t>
            </a:r>
            <a:r>
              <a:rPr lang="ru-RU" sz="2000" dirty="0" smtClean="0"/>
              <a:t>:</a:t>
            </a:r>
          </a:p>
          <a:p>
            <a:pPr marL="865397" lvl="1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000" dirty="0"/>
              <a:t>{{ value | </a:t>
            </a:r>
            <a:r>
              <a:rPr lang="en-US" sz="2000" dirty="0" err="1"/>
              <a:t>orderBy</a:t>
            </a:r>
            <a:r>
              <a:rPr lang="en-US" sz="2000" dirty="0"/>
              <a:t> : </a:t>
            </a:r>
            <a:r>
              <a:rPr lang="en-US" sz="2000" dirty="0" err="1"/>
              <a:t>userContent</a:t>
            </a:r>
            <a:r>
              <a:rPr lang="en-US" sz="2000" dirty="0"/>
              <a:t> }}</a:t>
            </a:r>
            <a:endParaRPr lang="ru-RU" sz="2000" dirty="0"/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endParaRPr lang="ru-RU" sz="2000" dirty="0" smtClean="0"/>
          </a:p>
        </p:txBody>
      </p:sp>
    </p:spTree>
    <p:extLst>
      <p:ext uri="{BB962C8B-B14F-4D97-AF65-F5344CB8AC3E}">
        <p14:creationId xmlns:p14="http://schemas.microsoft.com/office/powerpoint/2010/main" val="268172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Server-side XSS protection</a:t>
            </a:r>
            <a:br>
              <a:rPr lang="en-US" b="1" dirty="0"/>
            </a:b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149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326550" y="800078"/>
            <a:ext cx="8206231" cy="5204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dirty="0" smtClean="0"/>
              <a:t>HTML</a:t>
            </a:r>
            <a:r>
              <a:rPr lang="ru-RU" sz="2000" dirty="0" smtClean="0"/>
              <a:t> сгенерированный на сервере подвержен для атак инъекций. Вставка такого шаблона в </a:t>
            </a:r>
            <a:r>
              <a:rPr lang="ru-RU" sz="2000" dirty="0" err="1" smtClean="0"/>
              <a:t>Ангуляр</a:t>
            </a:r>
            <a:r>
              <a:rPr lang="ru-RU" sz="2000" dirty="0" smtClean="0"/>
              <a:t> то же самое, что вставка такого исполняемого кода в приложение – это дает атакующему полный контроль над приложением.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Чтобы этого избежать используйте </a:t>
            </a:r>
            <a:r>
              <a:rPr lang="ru-RU" sz="2000" dirty="0" err="1" smtClean="0"/>
              <a:t>шаблонизатор</a:t>
            </a:r>
            <a:r>
              <a:rPr lang="ru-RU" sz="2000" dirty="0" smtClean="0"/>
              <a:t>, который автоматически экранирует значения для предотвращения </a:t>
            </a:r>
            <a:r>
              <a:rPr lang="en-US" sz="2000" dirty="0" smtClean="0"/>
              <a:t>XSS</a:t>
            </a:r>
            <a:r>
              <a:rPr lang="ru-RU" sz="2000" dirty="0" smtClean="0"/>
              <a:t> атак на сервере.</a:t>
            </a:r>
          </a:p>
        </p:txBody>
      </p:sp>
    </p:spTree>
    <p:extLst>
      <p:ext uri="{BB962C8B-B14F-4D97-AF65-F5344CB8AC3E}">
        <p14:creationId xmlns:p14="http://schemas.microsoft.com/office/powerpoint/2010/main" val="404455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Including our module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21668"/>
              </p:ext>
            </p:extLst>
          </p:nvPr>
        </p:nvGraphicFramePr>
        <p:xfrm>
          <a:off x="228812" y="1082709"/>
          <a:ext cx="8686588" cy="4349077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&lt;!DOCTYPE html&gt;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&lt;html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ng-app=“store”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&lt;head&gt;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&lt;link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=“stylesheet” type=“text/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css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”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=“bootstrap.min.css”&gt;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&lt;script type=“text/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javascript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”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src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=“angular.min.js”&gt;&lt;/script&gt;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&lt;script type=“text/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javascript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”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src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=“app.js”&gt;&lt;/script&gt;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/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head&gt;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&lt;body&gt;   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&lt;/body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&lt;/html&gt;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66609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(‘store’, []);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Down Arrow 6"/>
          <p:cNvSpPr/>
          <p:nvPr/>
        </p:nvSpPr>
        <p:spPr bwMode="auto">
          <a:xfrm rot="12426612">
            <a:off x="5015940" y="2815721"/>
            <a:ext cx="188495" cy="1375103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1760" y="2369016"/>
            <a:ext cx="5853042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61760" y="1399425"/>
            <a:ext cx="1527160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 bwMode="gray">
          <a:xfrm>
            <a:off x="4008120" y="1288333"/>
            <a:ext cx="4456087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Запускает этот модуль, при загрузке документа</a:t>
            </a:r>
          </a:p>
        </p:txBody>
      </p:sp>
      <p:sp>
        <p:nvSpPr>
          <p:cNvPr id="11" name="Down Arrow 10"/>
          <p:cNvSpPr/>
          <p:nvPr/>
        </p:nvSpPr>
        <p:spPr bwMode="auto">
          <a:xfrm rot="5400000">
            <a:off x="3469578" y="1076907"/>
            <a:ext cx="216024" cy="861060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cxnSp>
        <p:nvCxnSpPr>
          <p:cNvPr id="12" name="Curved Connector 11"/>
          <p:cNvCxnSpPr>
            <a:stCxn id="10" idx="3"/>
          </p:cNvCxnSpPr>
          <p:nvPr/>
        </p:nvCxnSpPr>
        <p:spPr bwMode="auto">
          <a:xfrm flipH="1">
            <a:off x="5181600" y="1463184"/>
            <a:ext cx="3282607" cy="2938695"/>
          </a:xfrm>
          <a:prstGeom prst="curvedConnector3">
            <a:avLst>
              <a:gd name="adj1" fmla="val -6964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84427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1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Strict Contextual Escaping</a:t>
            </a:r>
            <a:br>
              <a:rPr lang="en-US" dirty="0"/>
            </a:b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150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326550" y="800078"/>
            <a:ext cx="8206231" cy="5204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dirty="0"/>
              <a:t>Strict Contextual Escaping (SCE</a:t>
            </a:r>
            <a:r>
              <a:rPr lang="en-US" sz="2000" dirty="0" smtClean="0"/>
              <a:t>)</a:t>
            </a:r>
            <a:r>
              <a:rPr lang="ru-RU" sz="2000" dirty="0" smtClean="0"/>
              <a:t> – это режим, в котором </a:t>
            </a:r>
            <a:r>
              <a:rPr lang="ru-RU" sz="2000" dirty="0" err="1" smtClean="0"/>
              <a:t>Ангуляр</a:t>
            </a:r>
            <a:r>
              <a:rPr lang="ru-RU" sz="2000" dirty="0" smtClean="0"/>
              <a:t> требует </a:t>
            </a:r>
            <a:r>
              <a:rPr lang="ru-RU" sz="2000" dirty="0" err="1" smtClean="0"/>
              <a:t>биндинга</a:t>
            </a:r>
            <a:r>
              <a:rPr lang="ru-RU" sz="2000" dirty="0" smtClean="0"/>
              <a:t> в определённых контекстах значения, которое помеченное как безопасное для использования в этом контексте.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Этот режим реализуется с помощью сервиса </a:t>
            </a:r>
            <a:r>
              <a:rPr lang="en-US" sz="2000" dirty="0" smtClean="0"/>
              <a:t>$</a:t>
            </a:r>
            <a:r>
              <a:rPr lang="en-US" sz="2000" dirty="0" err="1" smtClean="0"/>
              <a:t>sc</a:t>
            </a:r>
            <a:r>
              <a:rPr lang="en-US" sz="2000" dirty="0" err="1"/>
              <a:t>e</a:t>
            </a:r>
            <a:r>
              <a:rPr lang="ru-RU" sz="2000" dirty="0" smtClean="0"/>
              <a:t> и различных основных директив.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На пример, рендеринг произвольного контента с помощь директивы </a:t>
            </a:r>
            <a:r>
              <a:rPr lang="en-US" sz="2000" dirty="0" err="1" smtClean="0"/>
              <a:t>ngBindHtml</a:t>
            </a:r>
            <a:r>
              <a:rPr lang="en-US" sz="2000" dirty="0" smtClean="0"/>
              <a:t>.</a:t>
            </a:r>
            <a:endParaRPr lang="ru-RU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Если контент поставляется пользователем, то есть шанс на </a:t>
            </a:r>
            <a:r>
              <a:rPr lang="en-US" sz="2000" dirty="0"/>
              <a:t>Cross Site Scripting (</a:t>
            </a:r>
            <a:r>
              <a:rPr lang="en-US" sz="2000" dirty="0" smtClean="0"/>
              <a:t>XSS)</a:t>
            </a:r>
            <a:r>
              <a:rPr lang="ru-RU" sz="2000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Директива </a:t>
            </a:r>
            <a:r>
              <a:rPr lang="en-US" sz="2000" dirty="0" err="1"/>
              <a:t>ngBindHtml</a:t>
            </a:r>
            <a:r>
              <a:rPr lang="en-US" sz="2000" dirty="0"/>
              <a:t> </a:t>
            </a:r>
            <a:r>
              <a:rPr lang="ru-RU" sz="2000" dirty="0" smtClean="0"/>
              <a:t>не будет отображать содержимое, не помеченное как безопасное в </a:t>
            </a:r>
            <a:r>
              <a:rPr lang="en-US" sz="2000" dirty="0"/>
              <a:t>$</a:t>
            </a:r>
            <a:r>
              <a:rPr lang="en-US" sz="2000" dirty="0" err="1" smtClean="0"/>
              <a:t>sce</a:t>
            </a:r>
            <a:r>
              <a:rPr lang="en-US" sz="2000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Модуль </a:t>
            </a:r>
            <a:r>
              <a:rPr lang="en-US" sz="2000" dirty="0" err="1"/>
              <a:t>ngSanitize</a:t>
            </a:r>
            <a:r>
              <a:rPr lang="en-US" sz="2000" dirty="0"/>
              <a:t> </a:t>
            </a:r>
            <a:r>
              <a:rPr lang="ru-RU" sz="2000" dirty="0" smtClean="0"/>
              <a:t>может быть использован для отчистки и пометки такого контента предоставленного пользователем как безопасного.</a:t>
            </a:r>
          </a:p>
        </p:txBody>
      </p:sp>
    </p:spTree>
    <p:extLst>
      <p:ext uri="{BB962C8B-B14F-4D97-AF65-F5344CB8AC3E}">
        <p14:creationId xmlns:p14="http://schemas.microsoft.com/office/powerpoint/2010/main" val="153833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HTTP-level vulnerabilities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151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326550" y="800078"/>
            <a:ext cx="8206231" cy="5204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err="1" smtClean="0"/>
              <a:t>Ангуляр</a:t>
            </a:r>
            <a:r>
              <a:rPr lang="ru-RU" sz="2000" dirty="0" smtClean="0"/>
              <a:t> имеет встроенную поддержку для предотвращения двух распространённых уязвимостей </a:t>
            </a:r>
            <a:r>
              <a:rPr lang="en-US" sz="2000" dirty="0" smtClean="0"/>
              <a:t>HTTP</a:t>
            </a:r>
            <a:r>
              <a:rPr lang="ru-RU" sz="2000" dirty="0" smtClean="0"/>
              <a:t> протокола - </a:t>
            </a:r>
            <a:r>
              <a:rPr lang="en-US" sz="2000" dirty="0"/>
              <a:t>cross-site request forgery (CSRF or XSRF) </a:t>
            </a:r>
            <a:r>
              <a:rPr lang="ru-RU" sz="2000" dirty="0" smtClean="0"/>
              <a:t>и </a:t>
            </a:r>
            <a:r>
              <a:rPr lang="en-US" sz="2000" dirty="0" smtClean="0"/>
              <a:t>cross-site </a:t>
            </a:r>
            <a:r>
              <a:rPr lang="en-US" sz="2000" dirty="0"/>
              <a:t>script inclusion (XSSI</a:t>
            </a:r>
            <a:r>
              <a:rPr lang="en-US" sz="2000" dirty="0" smtClean="0"/>
              <a:t>)</a:t>
            </a:r>
            <a:r>
              <a:rPr lang="ru-RU" sz="2000" dirty="0" smtClean="0"/>
              <a:t>.</a:t>
            </a: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Обе этих уязвимостей в первую очередь должны быть предотвращены и настроены на сервере, но </a:t>
            </a:r>
            <a:r>
              <a:rPr lang="ru-RU" sz="2000" dirty="0" err="1" smtClean="0"/>
              <a:t>Ангуляр</a:t>
            </a:r>
            <a:r>
              <a:rPr lang="ru-RU" sz="2000" dirty="0" smtClean="0"/>
              <a:t> позволяет сделать эту интеграцию гораздо проще.</a:t>
            </a:r>
          </a:p>
        </p:txBody>
      </p:sp>
    </p:spTree>
    <p:extLst>
      <p:ext uri="{BB962C8B-B14F-4D97-AF65-F5344CB8AC3E}">
        <p14:creationId xmlns:p14="http://schemas.microsoft.com/office/powerpoint/2010/main" val="222853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Cross-site request </a:t>
            </a:r>
            <a:r>
              <a:rPr lang="en-US" b="1" dirty="0" smtClean="0"/>
              <a:t>forgery</a:t>
            </a:r>
            <a:r>
              <a:rPr lang="en-US" dirty="0" smtClean="0"/>
              <a:t>(CSRF </a:t>
            </a:r>
            <a:r>
              <a:rPr lang="en-US" dirty="0"/>
              <a:t>or XSRF)</a:t>
            </a:r>
            <a:r>
              <a:rPr lang="en-US" b="1" dirty="0"/>
              <a:t/>
            </a:r>
            <a:br>
              <a:rPr lang="en-US" b="1" dirty="0"/>
            </a:b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152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326550" y="800078"/>
            <a:ext cx="8206231" cy="5204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В </a:t>
            </a:r>
            <a:r>
              <a:rPr lang="en-US" sz="2000" dirty="0"/>
              <a:t>cross-site request </a:t>
            </a:r>
            <a:r>
              <a:rPr lang="en-US" sz="2000" dirty="0" smtClean="0"/>
              <a:t>forgery</a:t>
            </a:r>
            <a:r>
              <a:rPr lang="ru-RU" sz="2000" dirty="0" smtClean="0"/>
              <a:t> злоумышленник обманывает пользователя, посетившего страницу(например </a:t>
            </a:r>
            <a:r>
              <a:rPr lang="en-US" sz="2000" dirty="0"/>
              <a:t>evil.com</a:t>
            </a:r>
            <a:r>
              <a:rPr lang="ru-RU" sz="2000" dirty="0" smtClean="0"/>
              <a:t>) с злокачественным кодом, который тайно посылает вредоносный запрос на </a:t>
            </a:r>
            <a:r>
              <a:rPr lang="ru-RU" sz="2000" dirty="0" err="1" smtClean="0"/>
              <a:t>вэб</a:t>
            </a:r>
            <a:r>
              <a:rPr lang="ru-RU" sz="2000" dirty="0" smtClean="0"/>
              <a:t>-сервер приложения(например </a:t>
            </a:r>
            <a:r>
              <a:rPr lang="en-US" sz="2000" dirty="0"/>
              <a:t>example-bank.com</a:t>
            </a:r>
            <a:r>
              <a:rPr lang="ru-RU" sz="2000" dirty="0" smtClean="0"/>
              <a:t>).</a:t>
            </a: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Предположим пользователь вошел в приложение </a:t>
            </a:r>
            <a:r>
              <a:rPr lang="en-US" sz="2000" dirty="0" smtClean="0"/>
              <a:t>example-bank.com</a:t>
            </a:r>
            <a:r>
              <a:rPr lang="ru-RU" sz="2000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Затем пользователь открывает свою почту, нажимает на ссылку в письме, по которой открывается в новой вкладке сайт </a:t>
            </a:r>
            <a:r>
              <a:rPr lang="en-US" sz="2000" dirty="0" smtClean="0"/>
              <a:t>evil.com</a:t>
            </a:r>
            <a:r>
              <a:rPr lang="ru-RU" sz="2000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Сайт </a:t>
            </a:r>
            <a:r>
              <a:rPr lang="en-US" sz="2000" dirty="0" smtClean="0"/>
              <a:t>evil.com</a:t>
            </a:r>
            <a:r>
              <a:rPr lang="ru-RU" sz="2000" dirty="0" smtClean="0"/>
              <a:t> сразу же посылает запрос на </a:t>
            </a:r>
            <a:r>
              <a:rPr lang="en-US" sz="2000" dirty="0" smtClean="0"/>
              <a:t>example-bank.com</a:t>
            </a:r>
            <a:r>
              <a:rPr lang="ru-RU" sz="2000" dirty="0" smtClean="0"/>
              <a:t>. Это может быть запрос на перевод денег со счета пользователя на счет атакующего. При этом браузер автоматически посылает </a:t>
            </a:r>
            <a:r>
              <a:rPr lang="ru-RU" sz="2000" dirty="0" err="1" smtClean="0"/>
              <a:t>куки</a:t>
            </a:r>
            <a:r>
              <a:rPr lang="ru-RU" sz="2000" dirty="0" smtClean="0"/>
              <a:t> от </a:t>
            </a:r>
            <a:r>
              <a:rPr lang="en-US" sz="2000" dirty="0" smtClean="0"/>
              <a:t>example-bank.com</a:t>
            </a:r>
            <a:r>
              <a:rPr lang="ru-RU" sz="2000" dirty="0" smtClean="0"/>
              <a:t> с этим запросом.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Сервер </a:t>
            </a:r>
            <a:r>
              <a:rPr lang="en-US" sz="2000" dirty="0" smtClean="0"/>
              <a:t>example-bank.com</a:t>
            </a:r>
            <a:r>
              <a:rPr lang="ru-RU" sz="2000" dirty="0" smtClean="0"/>
              <a:t>, если на нем нет защиты от </a:t>
            </a:r>
            <a:r>
              <a:rPr lang="en-US" sz="2000" dirty="0" smtClean="0"/>
              <a:t>XSFR</a:t>
            </a:r>
            <a:r>
              <a:rPr lang="ru-RU" sz="2000" dirty="0" smtClean="0"/>
              <a:t> не может </a:t>
            </a:r>
            <a:r>
              <a:rPr lang="ru-RU" sz="2000" dirty="0"/>
              <a:t>отличить </a:t>
            </a:r>
            <a:r>
              <a:rPr lang="ru-RU" sz="2000" dirty="0" smtClean="0"/>
              <a:t>легитимный </a:t>
            </a:r>
            <a:r>
              <a:rPr lang="ru-RU" sz="2000" dirty="0"/>
              <a:t>запрос </a:t>
            </a:r>
            <a:r>
              <a:rPr lang="ru-RU" sz="2000" dirty="0" smtClean="0"/>
              <a:t>от не </a:t>
            </a:r>
            <a:r>
              <a:rPr lang="ru-RU" sz="2000" dirty="0"/>
              <a:t>легитимный </a:t>
            </a:r>
            <a:r>
              <a:rPr lang="ru-RU" sz="2000" dirty="0" smtClean="0"/>
              <a:t>и выполняет его.</a:t>
            </a:r>
          </a:p>
        </p:txBody>
      </p:sp>
    </p:spTree>
    <p:extLst>
      <p:ext uri="{BB962C8B-B14F-4D97-AF65-F5344CB8AC3E}">
        <p14:creationId xmlns:p14="http://schemas.microsoft.com/office/powerpoint/2010/main" val="22286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Cross-site request </a:t>
            </a:r>
            <a:r>
              <a:rPr lang="en-US" b="1" dirty="0" smtClean="0"/>
              <a:t>forgery</a:t>
            </a:r>
            <a:r>
              <a:rPr lang="en-US" dirty="0" smtClean="0"/>
              <a:t>(CSRF </a:t>
            </a:r>
            <a:r>
              <a:rPr lang="en-US" dirty="0"/>
              <a:t>or XSRF)</a:t>
            </a:r>
            <a:r>
              <a:rPr lang="en-US" b="1" dirty="0"/>
              <a:t/>
            </a:r>
            <a:br>
              <a:rPr lang="en-US" b="1" dirty="0"/>
            </a:b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153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326550" y="800078"/>
            <a:ext cx="8206231" cy="5204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Чтобы избежать этого, приложение должно гарантировать, что запрос пользователя происходит от реального приложения, а не с другого сайта. Сервер и клиент должны работать вместе, чтобы помешать этой атаке.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В общем случае техника </a:t>
            </a:r>
            <a:r>
              <a:rPr lang="en-US" sz="2000" dirty="0" smtClean="0"/>
              <a:t>anti-XSRF</a:t>
            </a:r>
            <a:r>
              <a:rPr lang="ru-RU" sz="2000" dirty="0" smtClean="0"/>
              <a:t> работает следующим образом – сервер </a:t>
            </a:r>
            <a:r>
              <a:rPr lang="ru-RU" sz="2000" dirty="0"/>
              <a:t>отправляет ключ </a:t>
            </a:r>
            <a:r>
              <a:rPr lang="ru-RU" sz="2000" dirty="0" smtClean="0"/>
              <a:t>аутентификации, сгенерированный случайным образом в </a:t>
            </a:r>
            <a:r>
              <a:rPr lang="ru-RU" sz="2000" dirty="0" err="1" smtClean="0"/>
              <a:t>куки</a:t>
            </a:r>
            <a:r>
              <a:rPr lang="ru-RU" sz="2000" dirty="0" smtClean="0"/>
              <a:t>. Клиент читает </a:t>
            </a:r>
            <a:r>
              <a:rPr lang="ru-RU" sz="2000" dirty="0" err="1" smtClean="0"/>
              <a:t>куки</a:t>
            </a:r>
            <a:r>
              <a:rPr lang="ru-RU" sz="2000" dirty="0" smtClean="0"/>
              <a:t> и добавляет </a:t>
            </a:r>
            <a:r>
              <a:rPr lang="ru-RU" sz="2000" dirty="0" err="1" smtClean="0"/>
              <a:t>кастомный</a:t>
            </a:r>
            <a:r>
              <a:rPr lang="ru-RU" sz="2000" dirty="0" smtClean="0"/>
              <a:t> заголовок запроса с </a:t>
            </a:r>
            <a:r>
              <a:rPr lang="ru-RU" sz="2000" dirty="0" err="1" smtClean="0"/>
              <a:t>токеном</a:t>
            </a:r>
            <a:r>
              <a:rPr lang="ru-RU" sz="2000" dirty="0" smtClean="0"/>
              <a:t> во всех последующих запросах. Сервер сравнивает полученные </a:t>
            </a:r>
            <a:r>
              <a:rPr lang="ru-RU" sz="2000" dirty="0" err="1" smtClean="0"/>
              <a:t>куки</a:t>
            </a:r>
            <a:r>
              <a:rPr lang="ru-RU" sz="2000" dirty="0" smtClean="0"/>
              <a:t> с заголовком запроса и отклоняет запрос, если значение отсутствует или не совпадает друг другу.</a:t>
            </a: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Этот метод эффективен, так как все браузеры поддерживают одну и ту же политику. И только код с сайта, на котором установлены </a:t>
            </a:r>
            <a:r>
              <a:rPr lang="ru-RU" sz="2000" dirty="0" err="1" smtClean="0"/>
              <a:t>куки</a:t>
            </a:r>
            <a:r>
              <a:rPr lang="ru-RU" sz="2000" dirty="0" smtClean="0"/>
              <a:t> может читать </a:t>
            </a:r>
            <a:r>
              <a:rPr lang="ru-RU" sz="2000" dirty="0" err="1" smtClean="0"/>
              <a:t>куки</a:t>
            </a:r>
            <a:r>
              <a:rPr lang="ru-RU" sz="2000" dirty="0" smtClean="0"/>
              <a:t> с этого сайта и устанавливать </a:t>
            </a:r>
            <a:r>
              <a:rPr lang="ru-RU" sz="2000" dirty="0" err="1" smtClean="0"/>
              <a:t>кастомные</a:t>
            </a:r>
            <a:r>
              <a:rPr lang="ru-RU" sz="2000" dirty="0" smtClean="0"/>
              <a:t> заголовки запросов на этот сайт.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Это означает, что только ваше приложение может читать эти </a:t>
            </a:r>
            <a:r>
              <a:rPr lang="ru-RU" sz="2000" dirty="0" err="1" smtClean="0"/>
              <a:t>куки</a:t>
            </a:r>
            <a:r>
              <a:rPr lang="ru-RU" sz="2000" dirty="0" smtClean="0"/>
              <a:t> и устанавливать </a:t>
            </a:r>
            <a:r>
              <a:rPr lang="ru-RU" sz="2000" dirty="0" err="1" smtClean="0"/>
              <a:t>кастомный</a:t>
            </a:r>
            <a:r>
              <a:rPr lang="ru-RU" sz="2000" dirty="0" smtClean="0"/>
              <a:t> заголовок.</a:t>
            </a:r>
          </a:p>
        </p:txBody>
      </p:sp>
    </p:spTree>
    <p:extLst>
      <p:ext uri="{BB962C8B-B14F-4D97-AF65-F5344CB8AC3E}">
        <p14:creationId xmlns:p14="http://schemas.microsoft.com/office/powerpoint/2010/main" val="281083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Cross-site request </a:t>
            </a:r>
            <a:r>
              <a:rPr lang="en-US" b="1" dirty="0" smtClean="0"/>
              <a:t>forgery</a:t>
            </a:r>
            <a:r>
              <a:rPr lang="en-US" dirty="0" smtClean="0"/>
              <a:t>(CSRF </a:t>
            </a:r>
            <a:r>
              <a:rPr lang="en-US" dirty="0"/>
              <a:t>or XSRF)</a:t>
            </a:r>
            <a:r>
              <a:rPr lang="en-US" b="1" dirty="0"/>
              <a:t/>
            </a:r>
            <a:br>
              <a:rPr lang="en-US" b="1" dirty="0"/>
            </a:b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154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326550" y="800078"/>
            <a:ext cx="8206231" cy="5204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err="1" smtClean="0"/>
              <a:t>Ангуляр</a:t>
            </a:r>
            <a:r>
              <a:rPr lang="ru-RU" sz="2000" dirty="0" smtClean="0"/>
              <a:t> имеет встроенную поддержку для выполнения этой техники на клиентской части как </a:t>
            </a:r>
            <a:r>
              <a:rPr lang="en-US" sz="2000" dirty="0" err="1" smtClean="0"/>
              <a:t>XSRFStrategy</a:t>
            </a:r>
            <a:r>
              <a:rPr lang="ru-RU" sz="2000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По умолчанию </a:t>
            </a:r>
            <a:r>
              <a:rPr lang="en-US" sz="2000" dirty="0" err="1"/>
              <a:t>CookieXSRFStrategy</a:t>
            </a:r>
            <a:r>
              <a:rPr lang="en-US" sz="2000" dirty="0"/>
              <a:t> </a:t>
            </a:r>
            <a:r>
              <a:rPr lang="ru-RU" sz="2000" dirty="0" smtClean="0"/>
              <a:t> включается автоматически. 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Перед отправкой </a:t>
            </a:r>
            <a:r>
              <a:rPr lang="en-US" sz="2000" dirty="0" smtClean="0"/>
              <a:t>HTTP</a:t>
            </a:r>
            <a:r>
              <a:rPr lang="ru-RU" sz="2000" dirty="0" smtClean="0"/>
              <a:t> запроса, </a:t>
            </a:r>
            <a:r>
              <a:rPr lang="en-US" sz="2000" dirty="0" err="1"/>
              <a:t>CookieXSRFStrategy</a:t>
            </a:r>
            <a:r>
              <a:rPr lang="en-US" sz="2000" dirty="0"/>
              <a:t> </a:t>
            </a:r>
            <a:r>
              <a:rPr lang="ru-RU" sz="2000" dirty="0" smtClean="0"/>
              <a:t>ищет </a:t>
            </a:r>
            <a:r>
              <a:rPr lang="ru-RU" sz="2000" dirty="0" err="1" smtClean="0"/>
              <a:t>куки</a:t>
            </a:r>
            <a:r>
              <a:rPr lang="ru-RU" sz="2000" dirty="0" smtClean="0"/>
              <a:t> под названием </a:t>
            </a:r>
            <a:r>
              <a:rPr lang="en-US" sz="2000" dirty="0" smtClean="0"/>
              <a:t>XSRF-TOKEN</a:t>
            </a:r>
            <a:r>
              <a:rPr lang="ru-RU" sz="2000" dirty="0" smtClean="0"/>
              <a:t> и задает заголовок с именем </a:t>
            </a:r>
            <a:r>
              <a:rPr lang="en-US" sz="2000" dirty="0" smtClean="0"/>
              <a:t>X-XSRF-TOKEN</a:t>
            </a:r>
            <a:r>
              <a:rPr lang="ru-RU" sz="2000" dirty="0" smtClean="0"/>
              <a:t> со значением этого </a:t>
            </a:r>
            <a:r>
              <a:rPr lang="ru-RU" sz="2000" dirty="0" err="1" smtClean="0"/>
              <a:t>куки</a:t>
            </a:r>
            <a:r>
              <a:rPr lang="ru-RU" sz="2000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Сервер должен выполнить свою часть, установив начальное значение </a:t>
            </a:r>
            <a:r>
              <a:rPr lang="ru-RU" sz="2000" dirty="0" err="1" smtClean="0"/>
              <a:t>куки</a:t>
            </a:r>
            <a:r>
              <a:rPr lang="ru-RU" sz="2000" dirty="0" smtClean="0"/>
              <a:t> </a:t>
            </a:r>
            <a:r>
              <a:rPr lang="en-US" sz="2000" dirty="0" smtClean="0"/>
              <a:t>XSRF-TOKEN</a:t>
            </a:r>
            <a:r>
              <a:rPr lang="ru-RU" sz="2000" dirty="0" smtClean="0"/>
              <a:t> и подтвердить, что каждый последующий запрос, изменяющий состояние включает в себя</a:t>
            </a:r>
            <a:r>
              <a:rPr lang="en-US" sz="2000" dirty="0"/>
              <a:t> </a:t>
            </a:r>
            <a:r>
              <a:rPr lang="ru-RU" sz="2000" dirty="0" smtClean="0"/>
              <a:t> </a:t>
            </a:r>
            <a:r>
              <a:rPr lang="ru-RU" sz="2000" dirty="0" err="1" smtClean="0"/>
              <a:t>куки</a:t>
            </a:r>
            <a:r>
              <a:rPr lang="ru-RU" sz="2000" dirty="0" smtClean="0"/>
              <a:t> </a:t>
            </a:r>
            <a:r>
              <a:rPr lang="en-US" sz="2000" dirty="0" smtClean="0"/>
              <a:t>XSRF-TOKEN</a:t>
            </a:r>
            <a:r>
              <a:rPr lang="ru-RU" sz="2000" dirty="0" smtClean="0"/>
              <a:t> и заголовок </a:t>
            </a:r>
            <a:r>
              <a:rPr lang="en-US" sz="2000" dirty="0" smtClean="0"/>
              <a:t>X-XSRF-TOKEN</a:t>
            </a:r>
            <a:r>
              <a:rPr lang="ru-RU" sz="2000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dirty="0" smtClean="0"/>
              <a:t>XSRF</a:t>
            </a:r>
            <a:r>
              <a:rPr lang="ru-RU" sz="2000" dirty="0" smtClean="0"/>
              <a:t> </a:t>
            </a:r>
            <a:r>
              <a:rPr lang="ru-RU" sz="2000" dirty="0" err="1" smtClean="0"/>
              <a:t>токен</a:t>
            </a:r>
            <a:r>
              <a:rPr lang="ru-RU" sz="2000" dirty="0" smtClean="0"/>
              <a:t> должен быть уникальным для каждого человека и сессии, иметь большое случайное значение, сгенерированное с помощью </a:t>
            </a:r>
            <a:r>
              <a:rPr lang="ru-RU" sz="2000" dirty="0" err="1" smtClean="0"/>
              <a:t>криптографически</a:t>
            </a:r>
            <a:r>
              <a:rPr lang="ru-RU" sz="2000" dirty="0" smtClean="0"/>
              <a:t> безопасного генератора случайных чисел и должен быть </a:t>
            </a:r>
            <a:r>
              <a:rPr lang="ru-RU" sz="2000" dirty="0" err="1" smtClean="0"/>
              <a:t>инвалидирован</a:t>
            </a:r>
            <a:r>
              <a:rPr lang="ru-RU" sz="2000" dirty="0" smtClean="0"/>
              <a:t> через день или два.</a:t>
            </a:r>
          </a:p>
        </p:txBody>
      </p:sp>
    </p:spTree>
    <p:extLst>
      <p:ext uri="{BB962C8B-B14F-4D97-AF65-F5344CB8AC3E}">
        <p14:creationId xmlns:p14="http://schemas.microsoft.com/office/powerpoint/2010/main" val="144011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Cross-site script inclusion (XSSI)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155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326550" y="800078"/>
            <a:ext cx="8206231" cy="5204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dirty="0"/>
              <a:t>Cross-site script </a:t>
            </a:r>
            <a:r>
              <a:rPr lang="en-US" sz="2000" dirty="0" smtClean="0"/>
              <a:t>inclusion</a:t>
            </a:r>
            <a:r>
              <a:rPr lang="ru-RU" sz="2000" dirty="0" smtClean="0"/>
              <a:t>, так же известная как </a:t>
            </a:r>
            <a:r>
              <a:rPr lang="en-US" sz="2000" dirty="0"/>
              <a:t>JSON </a:t>
            </a:r>
            <a:r>
              <a:rPr lang="en-US" sz="2000" dirty="0" smtClean="0"/>
              <a:t>vulnerability</a:t>
            </a:r>
            <a:r>
              <a:rPr lang="ru-RU" sz="2000" dirty="0" smtClean="0"/>
              <a:t> может позволить  злоумышленникам читать данные из </a:t>
            </a:r>
            <a:r>
              <a:rPr lang="en-US" sz="2000" dirty="0"/>
              <a:t>JSON </a:t>
            </a:r>
            <a:r>
              <a:rPr lang="en-US" sz="2000" dirty="0" smtClean="0"/>
              <a:t>API</a:t>
            </a:r>
            <a:r>
              <a:rPr lang="ru-RU" sz="2000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Данная атака работает в старых браузерах, переопределяя </a:t>
            </a:r>
            <a:r>
              <a:rPr lang="ru-RU" sz="2000" dirty="0" err="1" smtClean="0"/>
              <a:t>нативный</a:t>
            </a:r>
            <a:r>
              <a:rPr lang="ru-RU" sz="2000" dirty="0" smtClean="0"/>
              <a:t> конструктор объектов </a:t>
            </a:r>
            <a:r>
              <a:rPr lang="en-US" sz="2000" dirty="0"/>
              <a:t>JavaScript </a:t>
            </a:r>
            <a:r>
              <a:rPr lang="ru-RU" sz="2000" dirty="0" smtClean="0"/>
              <a:t>и затем включая </a:t>
            </a:r>
            <a:r>
              <a:rPr lang="en-US" sz="2000" dirty="0" smtClean="0"/>
              <a:t>API URL</a:t>
            </a:r>
            <a:r>
              <a:rPr lang="ru-RU" sz="2000" dirty="0" smtClean="0"/>
              <a:t>, используя тег </a:t>
            </a:r>
            <a:r>
              <a:rPr lang="en-US" sz="2000" dirty="0"/>
              <a:t>&lt;</a:t>
            </a:r>
            <a:r>
              <a:rPr lang="en-US" sz="2000" dirty="0" smtClean="0"/>
              <a:t>script&gt;</a:t>
            </a:r>
            <a:r>
              <a:rPr lang="ru-RU" sz="2000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Эта атака будет успешна, только если возвращаемый объект это </a:t>
            </a:r>
            <a:r>
              <a:rPr lang="en-US" sz="2000" dirty="0" smtClean="0"/>
              <a:t>JSON</a:t>
            </a:r>
            <a:r>
              <a:rPr lang="ru-RU" sz="2000" dirty="0" smtClean="0"/>
              <a:t>, который является исполняемым в </a:t>
            </a:r>
            <a:r>
              <a:rPr lang="en-US" sz="2000" dirty="0" smtClean="0"/>
              <a:t>JavaScript</a:t>
            </a:r>
            <a:r>
              <a:rPr lang="ru-RU" sz="2000" dirty="0" smtClean="0"/>
              <a:t>. Серверы могут предотвратить такую атаку, добавив префикс для всех </a:t>
            </a:r>
            <a:r>
              <a:rPr lang="en-US" sz="2000" dirty="0" smtClean="0"/>
              <a:t>JSON</a:t>
            </a:r>
            <a:r>
              <a:rPr lang="ru-RU" sz="2000" dirty="0" smtClean="0"/>
              <a:t> ответов, сделав их не исполняемыми. По соглашению необходимо использовать строку - </a:t>
            </a:r>
            <a:r>
              <a:rPr lang="en-US" sz="2000" dirty="0"/>
              <a:t>")]}',\</a:t>
            </a:r>
            <a:r>
              <a:rPr lang="en-US" sz="2000" dirty="0" smtClean="0"/>
              <a:t>n"</a:t>
            </a:r>
            <a:r>
              <a:rPr lang="ru-RU" sz="2000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Сервис </a:t>
            </a:r>
            <a:r>
              <a:rPr lang="en-US" sz="2000" dirty="0" smtClean="0"/>
              <a:t>$http</a:t>
            </a:r>
            <a:r>
              <a:rPr lang="ru-RU" sz="2000" dirty="0" smtClean="0"/>
              <a:t> распознает это соглашение и автоматически удаляет строку </a:t>
            </a:r>
            <a:r>
              <a:rPr lang="en-US" sz="2000" dirty="0"/>
              <a:t>")]}',\</a:t>
            </a:r>
            <a:r>
              <a:rPr lang="en-US" sz="2000" dirty="0" smtClean="0"/>
              <a:t>n"</a:t>
            </a:r>
            <a:r>
              <a:rPr lang="ru-RU" sz="2000" dirty="0" smtClean="0"/>
              <a:t> из всех ответов до последующего </a:t>
            </a:r>
            <a:r>
              <a:rPr lang="ru-RU" sz="2000" dirty="0" err="1" smtClean="0"/>
              <a:t>парсинга</a:t>
            </a:r>
            <a:r>
              <a:rPr lang="ru-RU" sz="2000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Немного информации можно подчерпнуть по этим ссылкам - </a:t>
            </a: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security.googleblog.com/2011/05/website-security-for-webmasters.html</a:t>
            </a:r>
            <a:endParaRPr lang="ru-RU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dirty="0">
                <a:hlinkClick r:id="rId3"/>
              </a:rPr>
              <a:t>http://www.slideshare.net/carlo.bonamico/angularjs-security-defend-your-single-page-application</a:t>
            </a:r>
            <a:endParaRPr lang="ru-RU" sz="2000" dirty="0" smtClean="0"/>
          </a:p>
        </p:txBody>
      </p:sp>
    </p:spTree>
    <p:extLst>
      <p:ext uri="{BB962C8B-B14F-4D97-AF65-F5344CB8AC3E}">
        <p14:creationId xmlns:p14="http://schemas.microsoft.com/office/powerpoint/2010/main" val="379548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797175" y="2582863"/>
            <a:ext cx="4013200" cy="1295400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608263" y="2439988"/>
            <a:ext cx="3725862" cy="1296987"/>
          </a:xfrm>
          <a:prstGeom prst="rect">
            <a:avLst/>
          </a:prstGeom>
          <a:solidFill>
            <a:schemeClr val="tx2">
              <a:alpha val="4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19460" name="Прямоугольник 4"/>
          <p:cNvSpPr>
            <a:spLocks noChangeArrowheads="1"/>
          </p:cNvSpPr>
          <p:nvPr/>
        </p:nvSpPr>
        <p:spPr bwMode="auto">
          <a:xfrm>
            <a:off x="3389313" y="2816225"/>
            <a:ext cx="25415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600" b="0">
                <a:solidFill>
                  <a:schemeClr val="bg1"/>
                </a:solidFill>
                <a:latin typeface="TeleGrotesk Headline Ultra" pitchFamily="2" charset="0"/>
              </a:rPr>
              <a:t>THANK YOU</a:t>
            </a:r>
            <a:r>
              <a:rPr lang="en-US" sz="3200" b="0">
                <a:solidFill>
                  <a:schemeClr val="bg1"/>
                </a:solidFill>
                <a:latin typeface="TeleGrotesk Headline Ultra" pitchFamily="2" charset="0"/>
              </a:rPr>
              <a:t>!</a:t>
            </a:r>
            <a:endParaRPr lang="ru-RU" sz="3200" b="0">
              <a:solidFill>
                <a:schemeClr val="bg1"/>
              </a:solidFill>
              <a:latin typeface="TeleGrotesk Headline Ult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75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326550" y="888068"/>
            <a:ext cx="7659209" cy="887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600" dirty="0" smtClean="0">
                <a:latin typeface="Arial Narrow" pitchFamily="34" charset="0"/>
              </a:rPr>
              <a:t>Позволяют добавлять динамические значения в </a:t>
            </a:r>
            <a:r>
              <a:rPr lang="en-US" sz="2600" dirty="0" smtClean="0">
                <a:latin typeface="Arial Narrow" pitchFamily="34" charset="0"/>
              </a:rPr>
              <a:t>HTML</a:t>
            </a:r>
            <a:endParaRPr lang="ru-RU" sz="2600" dirty="0">
              <a:solidFill>
                <a:schemeClr val="tx2"/>
              </a:solidFill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848469"/>
              </p:ext>
            </p:extLst>
          </p:nvPr>
        </p:nvGraphicFramePr>
        <p:xfrm>
          <a:off x="509431" y="2474893"/>
          <a:ext cx="2279489" cy="816947"/>
        </p:xfrm>
        <a:graphic>
          <a:graphicData uri="http://schemas.openxmlformats.org/drawingml/2006/table">
            <a:tbl>
              <a:tblPr/>
              <a:tblGrid>
                <a:gridCol w="2279489"/>
              </a:tblGrid>
              <a:tr h="816947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&lt;p&gt;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I am {{4 + 6}}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&lt;/p&gt;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238695"/>
              </p:ext>
            </p:extLst>
          </p:nvPr>
        </p:nvGraphicFramePr>
        <p:xfrm>
          <a:off x="4796234" y="2488526"/>
          <a:ext cx="2279489" cy="816947"/>
        </p:xfrm>
        <a:graphic>
          <a:graphicData uri="http://schemas.openxmlformats.org/drawingml/2006/table">
            <a:tbl>
              <a:tblPr/>
              <a:tblGrid>
                <a:gridCol w="2279489"/>
              </a:tblGrid>
              <a:tr h="816947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&lt;p&gt;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I am 10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&lt;/p&gt;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3065"/>
              </p:ext>
            </p:extLst>
          </p:nvPr>
        </p:nvGraphicFramePr>
        <p:xfrm>
          <a:off x="509431" y="3869353"/>
          <a:ext cx="2952012" cy="816947"/>
        </p:xfrm>
        <a:graphic>
          <a:graphicData uri="http://schemas.openxmlformats.org/drawingml/2006/table">
            <a:tbl>
              <a:tblPr/>
              <a:tblGrid>
                <a:gridCol w="2952012"/>
              </a:tblGrid>
              <a:tr h="816947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&lt;p&gt;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{{“hello” + “ you”}}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&lt;/p&gt;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688121"/>
              </p:ext>
            </p:extLst>
          </p:nvPr>
        </p:nvGraphicFramePr>
        <p:xfrm>
          <a:off x="4866715" y="3869353"/>
          <a:ext cx="2952012" cy="816947"/>
        </p:xfrm>
        <a:graphic>
          <a:graphicData uri="http://schemas.openxmlformats.org/drawingml/2006/table">
            <a:tbl>
              <a:tblPr/>
              <a:tblGrid>
                <a:gridCol w="2952012"/>
              </a:tblGrid>
              <a:tr h="816947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&lt;p&gt;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hello you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&lt;/p&gt;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Down Arrow 11"/>
          <p:cNvSpPr/>
          <p:nvPr/>
        </p:nvSpPr>
        <p:spPr bwMode="auto">
          <a:xfrm rot="16200000">
            <a:off x="4039783" y="2263346"/>
            <a:ext cx="232743" cy="1260551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 rot="16200000">
            <a:off x="4039783" y="3644818"/>
            <a:ext cx="232745" cy="1260550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00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447386"/>
              </p:ext>
            </p:extLst>
          </p:nvPr>
        </p:nvGraphicFramePr>
        <p:xfrm>
          <a:off x="228812" y="1082709"/>
          <a:ext cx="8686588" cy="4594441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&lt;!DOCTYPE html&gt;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&lt;html ng-app=“store”&gt;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&lt;head&gt;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&lt;link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=“stylesheet” type=“text/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css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”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=“bootstrap.min.css”&gt;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/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head&gt;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&lt;body&gt;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&lt;script type=“text/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javascript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”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src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=“angular.min.js”&gt;&lt;/script&gt;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&lt;script type=“text/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javascript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”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src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=“app.js”&gt;&lt;/script&gt;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&lt;p&gt;{{“hello” + “ you”}}&lt;/p&gt;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F7F5F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&lt;body&gt;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&lt;/html&gt;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66609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(‘store’, []);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928758" y="3083240"/>
            <a:ext cx="5853042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81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ea typeface="Tele-GroteskNor" pitchFamily="2" charset="0"/>
                <a:cs typeface="Tele-GroteskNor" pitchFamily="2" charset="0"/>
              </a:rPr>
              <a:t>Directives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832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Directives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473676"/>
              </p:ext>
            </p:extLst>
          </p:nvPr>
        </p:nvGraphicFramePr>
        <p:xfrm>
          <a:off x="228812" y="1372269"/>
          <a:ext cx="8686588" cy="365091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&lt;html ng-app="store"&gt;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552546"/>
              </p:ext>
            </p:extLst>
          </p:nvPr>
        </p:nvGraphicFramePr>
        <p:xfrm>
          <a:off x="228812" y="2568609"/>
          <a:ext cx="8686588" cy="365091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&lt;body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store"&gt;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978359"/>
              </p:ext>
            </p:extLst>
          </p:nvPr>
        </p:nvGraphicFramePr>
        <p:xfrm>
          <a:off x="228812" y="3716369"/>
          <a:ext cx="8686588" cy="365091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&lt;h1 ng-show="name"&gt; Hello, {{name}}! &lt;/h1&gt;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793885"/>
              </p:ext>
            </p:extLst>
          </p:nvPr>
        </p:nvGraphicFramePr>
        <p:xfrm>
          <a:off x="228812" y="4889849"/>
          <a:ext cx="8686588" cy="365091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&lt;li ng-repeat="product in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 {{product.name}} &lt;/li&gt;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Content Placeholder 2"/>
          <p:cNvSpPr>
            <a:spLocks/>
          </p:cNvSpPr>
          <p:nvPr/>
        </p:nvSpPr>
        <p:spPr bwMode="gray">
          <a:xfrm>
            <a:off x="326551" y="806631"/>
            <a:ext cx="5632289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000" dirty="0" smtClean="0">
                <a:latin typeface="Arial Narrow" pitchFamily="34" charset="0"/>
              </a:rPr>
              <a:t>ng-app – </a:t>
            </a:r>
            <a:r>
              <a:rPr lang="ru-RU" sz="2000" dirty="0" smtClean="0">
                <a:latin typeface="Arial Narrow" pitchFamily="34" charset="0"/>
              </a:rPr>
              <a:t>прикрепляет модуль приложения к странице</a:t>
            </a:r>
            <a:endParaRPr lang="ru-RU" sz="2000" dirty="0">
              <a:solidFill>
                <a:schemeClr val="tx2"/>
              </a:solidFill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  <p:sp>
        <p:nvSpPr>
          <p:cNvPr id="12" name="Content Placeholder 2"/>
          <p:cNvSpPr>
            <a:spLocks/>
          </p:cNvSpPr>
          <p:nvPr/>
        </p:nvSpPr>
        <p:spPr bwMode="gray">
          <a:xfrm>
            <a:off x="326550" y="1942011"/>
            <a:ext cx="7925910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000" dirty="0" smtClean="0">
                <a:latin typeface="Arial Narrow" pitchFamily="34" charset="0"/>
              </a:rPr>
              <a:t>ng-controller – </a:t>
            </a:r>
            <a:r>
              <a:rPr lang="ru-RU" sz="2000" dirty="0" smtClean="0">
                <a:latin typeface="Arial Narrow" pitchFamily="34" charset="0"/>
              </a:rPr>
              <a:t>прикрепляет контроллер к странице</a:t>
            </a:r>
            <a:endParaRPr lang="ru-RU" sz="2000" dirty="0">
              <a:solidFill>
                <a:schemeClr val="tx2"/>
              </a:solidFill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  <p:sp>
        <p:nvSpPr>
          <p:cNvPr id="14" name="Content Placeholder 2"/>
          <p:cNvSpPr>
            <a:spLocks/>
          </p:cNvSpPr>
          <p:nvPr/>
        </p:nvSpPr>
        <p:spPr bwMode="gray">
          <a:xfrm>
            <a:off x="326550" y="3085011"/>
            <a:ext cx="7925910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000" dirty="0" smtClean="0">
                <a:latin typeface="Arial Narrow" pitchFamily="34" charset="0"/>
              </a:rPr>
              <a:t>ng-show/ng-hide – </a:t>
            </a:r>
            <a:r>
              <a:rPr lang="ru-RU" sz="2000" dirty="0" smtClean="0">
                <a:latin typeface="Arial Narrow" pitchFamily="34" charset="0"/>
              </a:rPr>
              <a:t>показывает/скрывает секцию, основываясь на выражениях</a:t>
            </a:r>
            <a:endParaRPr lang="ru-RU" sz="2000" dirty="0">
              <a:solidFill>
                <a:schemeClr val="tx2"/>
              </a:solidFill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  <p:sp>
        <p:nvSpPr>
          <p:cNvPr id="15" name="Content Placeholder 2"/>
          <p:cNvSpPr>
            <a:spLocks/>
          </p:cNvSpPr>
          <p:nvPr/>
        </p:nvSpPr>
        <p:spPr bwMode="gray">
          <a:xfrm>
            <a:off x="326551" y="4296591"/>
            <a:ext cx="7925910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000" dirty="0" smtClean="0">
                <a:latin typeface="Arial Narrow" pitchFamily="34" charset="0"/>
              </a:rPr>
              <a:t>ng-repeat – </a:t>
            </a:r>
            <a:r>
              <a:rPr lang="ru-RU" sz="2000" dirty="0" smtClean="0">
                <a:latin typeface="Arial Narrow" pitchFamily="34" charset="0"/>
              </a:rPr>
              <a:t>повторяет секцию для каждого элемента в массиве</a:t>
            </a:r>
            <a:endParaRPr lang="ru-RU" sz="2000" dirty="0">
              <a:solidFill>
                <a:schemeClr val="tx2"/>
              </a:solidFill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55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dburdyga\Desktop\PICTURES\background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320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el 2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27038"/>
          </a:xfrm>
        </p:spPr>
        <p:txBody>
          <a:bodyPr/>
          <a:lstStyle/>
          <a:p>
            <a:pPr>
              <a:defRPr/>
            </a:pPr>
            <a:endParaRPr sz="2400" b="1" dirty="0">
              <a:solidFill>
                <a:schemeClr val="bg1"/>
              </a:solidFill>
              <a:latin typeface="TeleGrotesk Headline" pitchFamily="2" charset="0"/>
            </a:endParaRPr>
          </a:p>
        </p:txBody>
      </p:sp>
      <p:sp>
        <p:nvSpPr>
          <p:cNvPr id="26" name="Rectangle 63"/>
          <p:cNvSpPr>
            <a:spLocks noChangeArrowheads="1"/>
          </p:cNvSpPr>
          <p:nvPr/>
        </p:nvSpPr>
        <p:spPr bwMode="gray">
          <a:xfrm>
            <a:off x="3374394" y="3425825"/>
            <a:ext cx="4753606" cy="612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lIns="72000" tIns="72000" rIns="72000" bIns="36000"/>
          <a:lstStyle/>
          <a:p>
            <a:pPr>
              <a:defRPr/>
            </a:pPr>
            <a:r>
              <a:rPr lang="en-US" sz="1800" dirty="0" smtClean="0">
                <a:solidFill>
                  <a:schemeClr val="tx2"/>
                </a:solidFill>
                <a:latin typeface="TeleGrotesk Headline Ultra" pitchFamily="2" charset="0"/>
              </a:rPr>
              <a:t>Boris Finkelshteyn</a:t>
            </a:r>
          </a:p>
          <a:p>
            <a:pPr>
              <a:defRPr/>
            </a:pPr>
            <a:r>
              <a:rPr lang="en-US" sz="1800" kern="0" dirty="0" smtClean="0">
                <a:solidFill>
                  <a:srgbClr val="999999"/>
                </a:solidFill>
                <a:latin typeface="TeleGrotesk Headline Ultra" pitchFamily="2" charset="0"/>
                <a:ea typeface="Tele-GroteskFet" pitchFamily="2" charset="0"/>
                <a:cs typeface="Tele-GroteskFet" pitchFamily="2" charset="0"/>
              </a:rPr>
              <a:t>T-systems Russia</a:t>
            </a:r>
          </a:p>
          <a:p>
            <a:pPr>
              <a:defRPr/>
            </a:pPr>
            <a:r>
              <a:rPr lang="en-US" sz="1400" kern="0" dirty="0" smtClean="0">
                <a:solidFill>
                  <a:srgbClr val="999999"/>
                </a:solidFill>
                <a:latin typeface="TeleGrotesk Headline Ultra" pitchFamily="2" charset="0"/>
                <a:ea typeface="Tele-GroteskFet" pitchFamily="2" charset="0"/>
                <a:cs typeface="Tele-GroteskFet" pitchFamily="2" charset="0"/>
              </a:rPr>
              <a:t>Senior software developer</a:t>
            </a:r>
            <a:endParaRPr lang="en-US" sz="1800" kern="0" dirty="0" smtClean="0">
              <a:solidFill>
                <a:srgbClr val="999999"/>
              </a:solidFill>
              <a:latin typeface="TeleGrotesk Headline Ultra" pitchFamily="2" charset="0"/>
              <a:ea typeface="Tele-GroteskFet" pitchFamily="2" charset="0"/>
              <a:cs typeface="Tele-GroteskFet" pitchFamily="2" charset="0"/>
            </a:endParaRPr>
          </a:p>
          <a:p>
            <a:pPr>
              <a:defRPr/>
            </a:pPr>
            <a:endParaRPr lang="en-US" sz="1800" kern="0" dirty="0">
              <a:solidFill>
                <a:srgbClr val="999999"/>
              </a:solidFill>
              <a:latin typeface="TeleGrotesk Headline Ultra" pitchFamily="2" charset="0"/>
              <a:ea typeface="Tele-GroteskFet" pitchFamily="2" charset="0"/>
              <a:cs typeface="Tele-GroteskFet" pitchFamily="2" charset="0"/>
            </a:endParaRPr>
          </a:p>
          <a:p>
            <a:pPr>
              <a:defRPr/>
            </a:pPr>
            <a:endParaRPr lang="de-DE" sz="1800" b="0" kern="0" dirty="0">
              <a:solidFill>
                <a:srgbClr val="999999"/>
              </a:solidFill>
              <a:latin typeface="Tele-GroteskFet" pitchFamily="2" charset="0"/>
              <a:ea typeface="Tele-GroteskFet" pitchFamily="2" charset="0"/>
              <a:cs typeface="Tele-GroteskFet" pitchFamily="2" charset="0"/>
            </a:endParaRPr>
          </a:p>
        </p:txBody>
      </p:sp>
      <p:sp>
        <p:nvSpPr>
          <p:cNvPr id="27" name="Прямоугольник 3"/>
          <p:cNvSpPr>
            <a:spLocks noChangeArrowheads="1"/>
          </p:cNvSpPr>
          <p:nvPr/>
        </p:nvSpPr>
        <p:spPr bwMode="auto">
          <a:xfrm>
            <a:off x="3374394" y="5112399"/>
            <a:ext cx="336181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lnSpc>
                <a:spcPct val="90000"/>
              </a:lnSpc>
              <a:spcBef>
                <a:spcPct val="25000"/>
              </a:spcBef>
              <a:defRPr>
                <a:solidFill>
                  <a:schemeClr val="tx1"/>
                </a:solidFill>
                <a:latin typeface="Tele-GroteskFet" pitchFamily="2" charset="0"/>
              </a:defRPr>
            </a:lvl1pPr>
            <a:lvl2pPr marL="742950" indent="-285750" algn="l" eaLnBrk="0" hangingPunct="0">
              <a:lnSpc>
                <a:spcPct val="90000"/>
              </a:lnSpc>
              <a:spcBef>
                <a:spcPct val="25000"/>
              </a:spcBef>
              <a:defRPr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 algn="l" eaLnBrk="0" hangingPunct="0">
              <a:lnSpc>
                <a:spcPct val="90000"/>
              </a:lnSpc>
              <a:spcBef>
                <a:spcPct val="25000"/>
              </a:spcBef>
              <a:buChar char="§"/>
              <a:defRPr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 algn="l" eaLnBrk="0" hangingPunct="0">
              <a:lnSpc>
                <a:spcPct val="90000"/>
              </a:lnSpc>
              <a:spcBef>
                <a:spcPct val="25000"/>
              </a:spcBef>
              <a:buChar char="§"/>
              <a:defRPr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 algn="l" eaLnBrk="0" hangingPunct="0">
              <a:lnSpc>
                <a:spcPct val="90000"/>
              </a:lnSpc>
              <a:spcBef>
                <a:spcPct val="25000"/>
              </a:spcBef>
              <a:buChar char="§"/>
              <a:defRPr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sz="1600" u="sng" dirty="0" smtClean="0">
                <a:solidFill>
                  <a:srgbClr val="999999"/>
                </a:solidFill>
                <a:latin typeface="Tele-GroteskNCNor" pitchFamily="2" charset="0"/>
                <a:hlinkClick r:id="rId3"/>
              </a:rPr>
              <a:t>Boris.Finkelshteyn@t-systems.ru</a:t>
            </a:r>
            <a:endParaRPr lang="en-US" sz="1600" u="sng" dirty="0" smtClean="0">
              <a:solidFill>
                <a:srgbClr val="999999"/>
              </a:solidFill>
              <a:latin typeface="Tele-GroteskNCNor" pitchFamily="2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sz="1600" u="sng" dirty="0" smtClean="0">
                <a:solidFill>
                  <a:srgbClr val="999999"/>
                </a:solidFill>
                <a:latin typeface="Tele-GroteskNCNor" pitchFamily="2" charset="0"/>
                <a:hlinkClick r:id="rId4"/>
              </a:rPr>
              <a:t>yam.telekom.de/people/</a:t>
            </a:r>
            <a:r>
              <a:rPr lang="en-US" sz="1600" u="sng" dirty="0" err="1" smtClean="0">
                <a:solidFill>
                  <a:srgbClr val="999999"/>
                </a:solidFill>
                <a:latin typeface="Tele-GroteskNCNor" pitchFamily="2" charset="0"/>
                <a:hlinkClick r:id="rId4"/>
              </a:rPr>
              <a:t>boris_finkelshteyn</a:t>
            </a:r>
            <a:endParaRPr lang="en-US" sz="1600" u="sng" dirty="0">
              <a:solidFill>
                <a:srgbClr val="999999"/>
              </a:solidFill>
              <a:latin typeface="Tele-GroteskNCNor" pitchFamily="2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C516B-12A5-46F6-8115-6B77EF8626EB}" type="datetime6">
              <a:rPr lang="en-US" smtClean="0">
                <a:solidFill>
                  <a:srgbClr val="000000"/>
                </a:solidFill>
              </a:rPr>
              <a:t>January 17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Angular JS                                      T-Systems Russia, Boris Finkelshteyn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>
                <a:solidFill>
                  <a:srgbClr val="000000"/>
                </a:solidFill>
              </a:rPr>
              <a:pPr/>
              <a:t>2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11" name="Rounded Rectangle 7"/>
          <p:cNvSpPr>
            <a:spLocks/>
          </p:cNvSpPr>
          <p:nvPr/>
        </p:nvSpPr>
        <p:spPr>
          <a:xfrm>
            <a:off x="468681" y="1859118"/>
            <a:ext cx="2749984" cy="2694744"/>
          </a:xfrm>
          <a:prstGeom prst="roundRect">
            <a:avLst/>
          </a:prstGeom>
          <a:blipFill dpi="0" rotWithShape="1">
            <a:blip r:embed="rId5"/>
            <a:srcRect/>
            <a:stretch>
              <a:fillRect l="-38000" t="-14000" r="-62000"/>
            </a:stretch>
          </a:blipFill>
          <a:ln w="53975">
            <a:gradFill>
              <a:gsLst>
                <a:gs pos="68000">
                  <a:schemeClr val="tx2"/>
                </a:gs>
                <a:gs pos="87500">
                  <a:schemeClr val="tx2"/>
                </a:gs>
                <a:gs pos="1000">
                  <a:schemeClr val="bg1"/>
                </a:gs>
              </a:gsLst>
              <a:lin ang="5400000" scaled="0"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82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example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238327"/>
              </p:ext>
            </p:extLst>
          </p:nvPr>
        </p:nvGraphicFramePr>
        <p:xfrm>
          <a:off x="228812" y="1082709"/>
          <a:ext cx="8686588" cy="2737104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&lt;body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store"&gt;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class="list-group"&gt;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 class="list-group-item" ng-repeat="product in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&lt;h3&gt;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{{product.name}}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class="pull-right"&gt;$ 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product.price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&lt;/h3&gt;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&lt;/body&gt;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4147185"/>
            <a:ext cx="312420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138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4122420"/>
            <a:ext cx="3095625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394265"/>
              </p:ext>
            </p:extLst>
          </p:nvPr>
        </p:nvGraphicFramePr>
        <p:xfrm>
          <a:off x="228812" y="1082709"/>
          <a:ext cx="8686588" cy="2737104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&lt;body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store"&gt;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class="list-group"&gt;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 class="list-group-item" ng-repeat="product in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&lt;h3&gt;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{{product.name}}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class="pull-right"&gt;{{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product.price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|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currency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&lt;/h3&gt;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&lt;/body&gt;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Down Arrow 8"/>
          <p:cNvSpPr/>
          <p:nvPr/>
        </p:nvSpPr>
        <p:spPr bwMode="auto">
          <a:xfrm>
            <a:off x="5627642" y="2674618"/>
            <a:ext cx="216024" cy="1958341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Down Arrow 9"/>
          <p:cNvSpPr/>
          <p:nvPr/>
        </p:nvSpPr>
        <p:spPr bwMode="auto">
          <a:xfrm>
            <a:off x="6473233" y="2674618"/>
            <a:ext cx="216024" cy="1249682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TextBox 10"/>
          <p:cNvSpPr txBox="1"/>
          <p:nvPr/>
        </p:nvSpPr>
        <p:spPr bwMode="gray">
          <a:xfrm>
            <a:off x="4892041" y="4899660"/>
            <a:ext cx="4251960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Переводит «вывод» на «вход»</a:t>
            </a:r>
          </a:p>
        </p:txBody>
      </p:sp>
      <p:sp>
        <p:nvSpPr>
          <p:cNvPr id="12" name="TextBox 11"/>
          <p:cNvSpPr txBox="1"/>
          <p:nvPr/>
        </p:nvSpPr>
        <p:spPr bwMode="gray">
          <a:xfrm>
            <a:off x="6240780" y="4122420"/>
            <a:ext cx="2484120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Форматирует в валюту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09972" y="2336480"/>
            <a:ext cx="1061615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 bwMode="gray">
          <a:xfrm>
            <a:off x="4892041" y="5233304"/>
            <a:ext cx="4251960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Генерирует локализованный символ доллара</a:t>
            </a:r>
          </a:p>
          <a:p>
            <a:r>
              <a:rPr lang="ru-RU" sz="1800" dirty="0"/>
              <a:t>Добавляет цифры после </a:t>
            </a:r>
            <a:r>
              <a:rPr lang="ru-RU" sz="1800" dirty="0" smtClean="0"/>
              <a:t>точки</a:t>
            </a:r>
            <a:endParaRPr lang="ru-RU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3293269" y="4388178"/>
            <a:ext cx="233362" cy="3355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02770" y="5157929"/>
            <a:ext cx="381000" cy="3355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14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4" grpId="0" animBg="1"/>
      <p:bldP spid="16" grpId="0"/>
      <p:bldP spid="18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312014"/>
              </p:ext>
            </p:extLst>
          </p:nvPr>
        </p:nvGraphicFramePr>
        <p:xfrm>
          <a:off x="2468738" y="951447"/>
          <a:ext cx="4137625" cy="365091"/>
        </p:xfrm>
        <a:graphic>
          <a:graphicData uri="http://schemas.openxmlformats.org/drawingml/2006/table">
            <a:tbl>
              <a:tblPr/>
              <a:tblGrid>
                <a:gridCol w="4137625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{{ data |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filter:options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Content Placeholder 2"/>
          <p:cNvSpPr>
            <a:spLocks/>
          </p:cNvSpPr>
          <p:nvPr/>
        </p:nvSpPr>
        <p:spPr bwMode="gray">
          <a:xfrm>
            <a:off x="193197" y="798635"/>
            <a:ext cx="2682791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000" dirty="0" smtClean="0">
                <a:latin typeface="Arial Narrow" pitchFamily="34" charset="0"/>
              </a:rPr>
              <a:t>Общий вид</a:t>
            </a:r>
            <a:endParaRPr lang="ru-RU" sz="2000" dirty="0" smtClean="0">
              <a:solidFill>
                <a:schemeClr val="tx2"/>
              </a:solidFill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521127"/>
              </p:ext>
            </p:extLst>
          </p:nvPr>
        </p:nvGraphicFramePr>
        <p:xfrm>
          <a:off x="130294" y="1907654"/>
          <a:ext cx="5299399" cy="365091"/>
        </p:xfrm>
        <a:graphic>
          <a:graphicData uri="http://schemas.openxmlformats.org/drawingml/2006/table">
            <a:tbl>
              <a:tblPr/>
              <a:tblGrid>
                <a:gridCol w="5299399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{{'1388123412323' |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date:'MM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dd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yyyy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@ h:mma'}}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Content Placeholder 2"/>
          <p:cNvSpPr>
            <a:spLocks/>
          </p:cNvSpPr>
          <p:nvPr/>
        </p:nvSpPr>
        <p:spPr bwMode="gray">
          <a:xfrm>
            <a:off x="193196" y="1365237"/>
            <a:ext cx="5632289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000" dirty="0" smtClean="0">
                <a:latin typeface="Arial Narrow" pitchFamily="34" charset="0"/>
              </a:rPr>
              <a:t>Date</a:t>
            </a:r>
            <a:endParaRPr lang="ru-RU" sz="2000" dirty="0">
              <a:solidFill>
                <a:schemeClr val="tx2"/>
              </a:solidFill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  <p:sp>
        <p:nvSpPr>
          <p:cNvPr id="12" name="TextBox 11"/>
          <p:cNvSpPr txBox="1"/>
          <p:nvPr/>
        </p:nvSpPr>
        <p:spPr bwMode="gray">
          <a:xfrm>
            <a:off x="5592725" y="1853977"/>
            <a:ext cx="3147237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12/27/2013 @ 12:50AM</a:t>
            </a:r>
            <a:endParaRPr lang="ru-RU" sz="1800" dirty="0" err="1" smtClean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806664"/>
              </p:ext>
            </p:extLst>
          </p:nvPr>
        </p:nvGraphicFramePr>
        <p:xfrm>
          <a:off x="130294" y="2844241"/>
          <a:ext cx="5299399" cy="365091"/>
        </p:xfrm>
        <a:graphic>
          <a:graphicData uri="http://schemas.openxmlformats.org/drawingml/2006/table">
            <a:tbl>
              <a:tblPr/>
              <a:tblGrid>
                <a:gridCol w="5299399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{{‘product name' | uppercase}}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" name="Content Placeholder 2"/>
          <p:cNvSpPr>
            <a:spLocks/>
          </p:cNvSpPr>
          <p:nvPr/>
        </p:nvSpPr>
        <p:spPr bwMode="gray">
          <a:xfrm>
            <a:off x="193195" y="2278603"/>
            <a:ext cx="5632289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000" b="1" dirty="0" smtClean="0"/>
              <a:t>Uppercase </a:t>
            </a:r>
            <a:r>
              <a:rPr lang="en-US" sz="2000" b="1" dirty="0"/>
              <a:t>&amp; </a:t>
            </a:r>
            <a:r>
              <a:rPr lang="en-US" sz="2000" b="1" dirty="0" smtClean="0"/>
              <a:t>Lowercase</a:t>
            </a:r>
            <a:endParaRPr lang="ru-RU" sz="2000" dirty="0">
              <a:solidFill>
                <a:schemeClr val="tx2"/>
              </a:solidFill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  <p:sp>
        <p:nvSpPr>
          <p:cNvPr id="15" name="TextBox 14"/>
          <p:cNvSpPr txBox="1"/>
          <p:nvPr/>
        </p:nvSpPr>
        <p:spPr bwMode="gray">
          <a:xfrm>
            <a:off x="5592725" y="2790564"/>
            <a:ext cx="3147237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smtClean="0"/>
              <a:t>PRODUCT NAME</a:t>
            </a:r>
            <a:endParaRPr lang="ru-RU" sz="1800" dirty="0" err="1" smtClean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401370"/>
              </p:ext>
            </p:extLst>
          </p:nvPr>
        </p:nvGraphicFramePr>
        <p:xfrm>
          <a:off x="95458" y="3868511"/>
          <a:ext cx="5299399" cy="365091"/>
        </p:xfrm>
        <a:graphic>
          <a:graphicData uri="http://schemas.openxmlformats.org/drawingml/2006/table">
            <a:tbl>
              <a:tblPr/>
              <a:tblGrid>
                <a:gridCol w="5299399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{{'My Description' | limitTo:8}}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Content Placeholder 2"/>
          <p:cNvSpPr>
            <a:spLocks/>
          </p:cNvSpPr>
          <p:nvPr/>
        </p:nvSpPr>
        <p:spPr bwMode="gray">
          <a:xfrm>
            <a:off x="193197" y="3302873"/>
            <a:ext cx="5632289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000" b="1" dirty="0" err="1" smtClean="0"/>
              <a:t>LimitTo</a:t>
            </a:r>
            <a:endParaRPr lang="ru-RU" sz="2000" dirty="0">
              <a:solidFill>
                <a:schemeClr val="tx2"/>
              </a:solidFill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  <p:sp>
        <p:nvSpPr>
          <p:cNvPr id="18" name="TextBox 17"/>
          <p:cNvSpPr txBox="1"/>
          <p:nvPr/>
        </p:nvSpPr>
        <p:spPr bwMode="gray">
          <a:xfrm>
            <a:off x="5669644" y="3791613"/>
            <a:ext cx="3147237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My </a:t>
            </a:r>
            <a:r>
              <a:rPr lang="en-US" sz="1800" b="1" dirty="0" err="1"/>
              <a:t>Descr</a:t>
            </a:r>
            <a:endParaRPr lang="ru-RU" sz="1800" dirty="0" err="1" smtClean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217126"/>
              </p:ext>
            </p:extLst>
          </p:nvPr>
        </p:nvGraphicFramePr>
        <p:xfrm>
          <a:off x="95458" y="4341640"/>
          <a:ext cx="6078514" cy="365091"/>
        </p:xfrm>
        <a:graphic>
          <a:graphicData uri="http://schemas.openxmlformats.org/drawingml/2006/table">
            <a:tbl>
              <a:tblPr/>
              <a:tblGrid>
                <a:gridCol w="6078514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&lt;li ng-repeat="product in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| limitTo:3"&gt;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99558"/>
              </p:ext>
            </p:extLst>
          </p:nvPr>
        </p:nvGraphicFramePr>
        <p:xfrm>
          <a:off x="95458" y="5393978"/>
          <a:ext cx="7070885" cy="365091"/>
        </p:xfrm>
        <a:graphic>
          <a:graphicData uri="http://schemas.openxmlformats.org/drawingml/2006/table">
            <a:tbl>
              <a:tblPr/>
              <a:tblGrid>
                <a:gridCol w="7070885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&lt;li ng-repeat="product in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|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orderBy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:'-price'"&gt;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4" name="Content Placeholder 2"/>
          <p:cNvSpPr>
            <a:spLocks/>
          </p:cNvSpPr>
          <p:nvPr/>
        </p:nvSpPr>
        <p:spPr bwMode="gray">
          <a:xfrm>
            <a:off x="193193" y="4777614"/>
            <a:ext cx="5632289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000" b="1" dirty="0" err="1" smtClean="0"/>
              <a:t>OrderBy</a:t>
            </a:r>
            <a:endParaRPr lang="ru-RU" sz="2000" dirty="0">
              <a:solidFill>
                <a:schemeClr val="tx2"/>
              </a:solidFill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47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data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853241"/>
              </p:ext>
            </p:extLst>
          </p:nvPr>
        </p:nvGraphicFramePr>
        <p:xfrm>
          <a:off x="228812" y="1082709"/>
          <a:ext cx="8686588" cy="3227832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products = [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{ name: ‘First product',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price: 2.95,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description: '. . .',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images: [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full: ‘product-01-full.jpg',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thumb: ‘product-01-thumb.jpg'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},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full: “product-02-full.jpg",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. . .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833494"/>
              </p:ext>
            </p:extLst>
          </p:nvPr>
        </p:nvGraphicFramePr>
        <p:xfrm>
          <a:off x="207214" y="5096591"/>
          <a:ext cx="5299399" cy="566928"/>
        </p:xfrm>
        <a:graphic>
          <a:graphicData uri="http://schemas.openxmlformats.org/drawingml/2006/table">
            <a:tbl>
              <a:tblPr/>
              <a:tblGrid>
                <a:gridCol w="5299399"/>
              </a:tblGrid>
              <a:tr h="1594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products.images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[0].full}}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94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Content Placeholder 2"/>
          <p:cNvSpPr>
            <a:spLocks/>
          </p:cNvSpPr>
          <p:nvPr/>
        </p:nvSpPr>
        <p:spPr bwMode="gray">
          <a:xfrm>
            <a:off x="228812" y="4533244"/>
            <a:ext cx="5632289" cy="563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dirty="0" smtClean="0"/>
              <a:t>Для отображения первого изображения в массиве: </a:t>
            </a:r>
            <a:endParaRPr lang="ru-RU" dirty="0"/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71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Ng-</a:t>
            </a:r>
            <a:r>
              <a:rPr lang="en-US" dirty="0" err="1" smtClean="0"/>
              <a:t>src</a:t>
            </a:r>
            <a:r>
              <a:rPr lang="en-US" dirty="0" smtClean="0"/>
              <a:t> for images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854693"/>
              </p:ext>
            </p:extLst>
          </p:nvPr>
        </p:nvGraphicFramePr>
        <p:xfrm>
          <a:off x="130293" y="1532322"/>
          <a:ext cx="5299399" cy="365091"/>
        </p:xfrm>
        <a:graphic>
          <a:graphicData uri="http://schemas.openxmlformats.org/drawingml/2006/table">
            <a:tbl>
              <a:tblPr/>
              <a:tblGrid>
                <a:gridCol w="5299399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img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src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="{{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product.images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[0].full}}"/&gt;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Content Placeholder 2"/>
          <p:cNvSpPr>
            <a:spLocks/>
          </p:cNvSpPr>
          <p:nvPr/>
        </p:nvSpPr>
        <p:spPr bwMode="gray">
          <a:xfrm>
            <a:off x="193195" y="876497"/>
            <a:ext cx="7029856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</a:pPr>
            <a:r>
              <a:rPr lang="ru-RU" sz="2000" dirty="0" smtClean="0">
                <a:latin typeface="Arial Narrow" pitchFamily="34" charset="0"/>
              </a:rPr>
              <a:t>Нельзя использовать выражения </a:t>
            </a:r>
            <a:r>
              <a:rPr lang="ru-RU" sz="2000" dirty="0" err="1" smtClean="0">
                <a:latin typeface="Arial Narrow" pitchFamily="34" charset="0"/>
              </a:rPr>
              <a:t>Ангуляра</a:t>
            </a:r>
            <a:r>
              <a:rPr lang="ru-RU" sz="2000" dirty="0" smtClean="0">
                <a:latin typeface="Arial Narrow" pitchFamily="34" charset="0"/>
              </a:rPr>
              <a:t> внутри атрибута </a:t>
            </a:r>
            <a:r>
              <a:rPr lang="en-US" sz="2000" dirty="0" err="1" smtClean="0">
                <a:latin typeface="Arial Narrow" pitchFamily="34" charset="0"/>
              </a:rPr>
              <a:t>src</a:t>
            </a:r>
            <a:endParaRPr lang="ru-RU" sz="2000" dirty="0" smtClean="0">
              <a:solidFill>
                <a:schemeClr val="tx2"/>
              </a:solidFill>
              <a:latin typeface="Arial Narrow" pitchFamily="34" charset="0"/>
            </a:endParaRPr>
          </a:p>
        </p:txBody>
      </p:sp>
      <p:sp>
        <p:nvSpPr>
          <p:cNvPr id="8" name="TextBox 7"/>
          <p:cNvSpPr txBox="1"/>
          <p:nvPr/>
        </p:nvSpPr>
        <p:spPr bwMode="gray">
          <a:xfrm>
            <a:off x="5592724" y="1365237"/>
            <a:ext cx="3147237" cy="9037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sz="1800" b="1" dirty="0" smtClean="0"/>
              <a:t>Браузер начнет загружать изображение до выполнения выражения </a:t>
            </a:r>
            <a:r>
              <a:rPr lang="ru-RU" sz="1800" b="1" dirty="0" err="1" smtClean="0"/>
              <a:t>Ангуляра</a:t>
            </a:r>
            <a:endParaRPr lang="ru-RU" sz="1800" dirty="0" smtClean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249893"/>
              </p:ext>
            </p:extLst>
          </p:nvPr>
        </p:nvGraphicFramePr>
        <p:xfrm>
          <a:off x="152982" y="2713034"/>
          <a:ext cx="8686588" cy="2982468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&lt;body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store"&gt;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class="list-group"&gt;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 class="list-group-item" ng-repeat="product in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&lt;h3&gt;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{{product.name}}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class="pull-right"&gt;{{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product.price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| currency}}&lt;/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img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src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="{{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product.images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[0].full}}"/&gt;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&lt;/h3&gt;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&lt;/body&gt;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223032" y="4200722"/>
            <a:ext cx="4709935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81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ea typeface="Tele-GroteskNor" pitchFamily="2" charset="0"/>
                <a:cs typeface="Tele-GroteskNor" pitchFamily="2" charset="0"/>
              </a:rPr>
              <a:t>Tabs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050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 bwMode="gray">
          <a:xfrm>
            <a:off x="937437" y="1141227"/>
            <a:ext cx="4444409" cy="4813006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2" name="TextBox 21"/>
          <p:cNvSpPr txBox="1"/>
          <p:nvPr/>
        </p:nvSpPr>
        <p:spPr bwMode="gray">
          <a:xfrm>
            <a:off x="1254768" y="4547470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Reviews</a:t>
            </a:r>
          </a:p>
          <a:p>
            <a:r>
              <a:rPr lang="en-US" sz="1800" b="1" dirty="0" smtClean="0"/>
              <a:t>    </a:t>
            </a:r>
          </a:p>
          <a:p>
            <a:endParaRPr lang="en-US" sz="1800" b="1" dirty="0"/>
          </a:p>
          <a:p>
            <a:endParaRPr lang="ru-RU" sz="1800" b="1" dirty="0" err="1" smtClean="0"/>
          </a:p>
        </p:txBody>
      </p:sp>
      <p:sp>
        <p:nvSpPr>
          <p:cNvPr id="21" name="TextBox 20"/>
          <p:cNvSpPr txBox="1"/>
          <p:nvPr/>
        </p:nvSpPr>
        <p:spPr bwMode="gray">
          <a:xfrm>
            <a:off x="1215654" y="4479851"/>
            <a:ext cx="3820633" cy="122686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Specifications</a:t>
            </a:r>
          </a:p>
          <a:p>
            <a:r>
              <a:rPr lang="en-US" sz="1800" b="1" dirty="0" smtClean="0"/>
              <a:t>    </a:t>
            </a:r>
            <a:r>
              <a:rPr lang="en-US" sz="1800" dirty="0" smtClean="0"/>
              <a:t>RAM - 1000MB</a:t>
            </a:r>
          </a:p>
          <a:p>
            <a:r>
              <a:rPr lang="en-US" sz="1800" dirty="0" smtClean="0"/>
              <a:t>    Internal Storage - 32000MB</a:t>
            </a:r>
          </a:p>
          <a:p>
            <a:r>
              <a:rPr lang="en-US" sz="1800" dirty="0" smtClean="0"/>
              <a:t>    </a:t>
            </a:r>
            <a:r>
              <a:rPr lang="en-US" sz="1800" dirty="0" err="1" smtClean="0"/>
              <a:t>WiFi</a:t>
            </a:r>
            <a:r>
              <a:rPr lang="en-US" sz="1800" dirty="0" smtClean="0"/>
              <a:t> - 802.11 b/g/n</a:t>
            </a:r>
            <a:endParaRPr lang="ru-RU" sz="1800" b="1" dirty="0" err="1" smtClean="0"/>
          </a:p>
        </p:txBody>
      </p:sp>
      <p:sp>
        <p:nvSpPr>
          <p:cNvPr id="20" name="Rounded Rectangle 19"/>
          <p:cNvSpPr/>
          <p:nvPr/>
        </p:nvSpPr>
        <p:spPr bwMode="auto">
          <a:xfrm>
            <a:off x="2461564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2456121" y="3759930"/>
            <a:ext cx="1407042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2456121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4015563" y="3762150"/>
            <a:ext cx="1052623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1103755" y="3762150"/>
            <a:ext cx="1199966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pic>
        <p:nvPicPr>
          <p:cNvPr id="7171" name="Picture 3" descr="C:\Users\bFinkels\Documents\AngularJS\store.product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956" y="1241372"/>
            <a:ext cx="2200031" cy="220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 bwMode="auto">
          <a:xfrm>
            <a:off x="1103755" y="3758010"/>
            <a:ext cx="1199966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4015561" y="3758010"/>
            <a:ext cx="1052623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TextBox 9"/>
          <p:cNvSpPr txBox="1"/>
          <p:nvPr/>
        </p:nvSpPr>
        <p:spPr bwMode="gray">
          <a:xfrm>
            <a:off x="1215654" y="4479851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Description</a:t>
            </a:r>
          </a:p>
          <a:p>
            <a:r>
              <a:rPr lang="en-US" sz="1800" b="1" dirty="0" smtClean="0"/>
              <a:t>    </a:t>
            </a:r>
            <a:r>
              <a:rPr lang="en-US" sz="1800" dirty="0"/>
              <a:t>Motorola XOOM with Wi-Fi has a super-powerful dual-core processor and Android™ 3.0 (Honeycomb</a:t>
            </a:r>
            <a:r>
              <a:rPr lang="en-US" sz="1800" dirty="0" smtClean="0"/>
              <a:t>).</a:t>
            </a:r>
            <a:endParaRPr lang="ru-RU" sz="1800" b="1" dirty="0" err="1" smtClean="0"/>
          </a:p>
        </p:txBody>
      </p:sp>
      <p:sp>
        <p:nvSpPr>
          <p:cNvPr id="16" name="TextBox 15"/>
          <p:cNvSpPr txBox="1"/>
          <p:nvPr/>
        </p:nvSpPr>
        <p:spPr bwMode="gray">
          <a:xfrm>
            <a:off x="1852723" y="1273270"/>
            <a:ext cx="2613837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Motorola XOOM™ with Wi-Fi</a:t>
            </a:r>
          </a:p>
        </p:txBody>
      </p:sp>
    </p:spTree>
    <p:extLst>
      <p:ext uri="{BB962C8B-B14F-4D97-AF65-F5344CB8AC3E}">
        <p14:creationId xmlns:p14="http://schemas.microsoft.com/office/powerpoint/2010/main" val="262334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7" grpId="0" animBg="1"/>
      <p:bldP spid="12" grpId="0" animBg="1"/>
      <p:bldP spid="11" grpId="0" animBg="1"/>
      <p:bldP spid="13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 bwMode="gray">
          <a:xfrm>
            <a:off x="4474534" y="3411695"/>
            <a:ext cx="4180368" cy="2703120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414259"/>
              </p:ext>
            </p:extLst>
          </p:nvPr>
        </p:nvGraphicFramePr>
        <p:xfrm>
          <a:off x="130294" y="1167769"/>
          <a:ext cx="8686588" cy="2246376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&lt;section&gt;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-pills”&gt;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&lt;li&gt; 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ng-click="tab = 1"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&gt;Description&lt;/a&gt; 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&lt;li&gt; 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ng-click="tab = 2"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&gt;Specifications&lt;/a&gt; 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&lt;li&gt; 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ng-click="tab = 3"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&gt;Reviews&lt;/a&gt; 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{{tab}}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&lt;/section&gt;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 bwMode="auto">
          <a:xfrm>
            <a:off x="4589461" y="3759700"/>
            <a:ext cx="1199966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5941827" y="375970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7501269" y="3759700"/>
            <a:ext cx="1052623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TextBox 9"/>
          <p:cNvSpPr txBox="1"/>
          <p:nvPr/>
        </p:nvSpPr>
        <p:spPr bwMode="gray">
          <a:xfrm>
            <a:off x="4733258" y="4477401"/>
            <a:ext cx="3820633" cy="118069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Description</a:t>
            </a:r>
          </a:p>
          <a:p>
            <a:r>
              <a:rPr lang="en-US" sz="1800" b="1" dirty="0" smtClean="0"/>
              <a:t>    </a:t>
            </a:r>
            <a:r>
              <a:rPr lang="en-US" sz="1800" dirty="0"/>
              <a:t>Motorola XOOM with Wi-Fi has a super-powerful dual-core processor and Android™ 3.0 (Honeycomb</a:t>
            </a:r>
            <a:r>
              <a:rPr lang="en-US" sz="1800" dirty="0" smtClean="0"/>
              <a:t>).</a:t>
            </a:r>
            <a:endParaRPr lang="ru-RU" sz="1800" b="1" dirty="0" err="1" smtClean="0"/>
          </a:p>
        </p:txBody>
      </p:sp>
      <p:sp>
        <p:nvSpPr>
          <p:cNvPr id="12" name="TextBox 11"/>
          <p:cNvSpPr txBox="1"/>
          <p:nvPr/>
        </p:nvSpPr>
        <p:spPr>
          <a:xfrm>
            <a:off x="2371349" y="1684350"/>
            <a:ext cx="1917116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71349" y="1943889"/>
            <a:ext cx="1917116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71349" y="2167987"/>
            <a:ext cx="1917116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1240" y="2674806"/>
            <a:ext cx="1056169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2371349" y="2406597"/>
            <a:ext cx="216024" cy="1249682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390149" y="2886589"/>
            <a:ext cx="216024" cy="1876665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8" name="TextBox 17"/>
          <p:cNvSpPr txBox="1"/>
          <p:nvPr/>
        </p:nvSpPr>
        <p:spPr bwMode="gray">
          <a:xfrm>
            <a:off x="1237301" y="3755204"/>
            <a:ext cx="2583332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Назначает значение для</a:t>
            </a:r>
            <a:r>
              <a:rPr lang="en-US" sz="1800" dirty="0" smtClean="0"/>
              <a:t> </a:t>
            </a:r>
            <a:r>
              <a:rPr lang="ru-RU" sz="1800" dirty="0" smtClean="0"/>
              <a:t>переменной </a:t>
            </a:r>
            <a:r>
              <a:rPr lang="en-US" sz="1800" dirty="0" smtClean="0"/>
              <a:t>tab</a:t>
            </a:r>
            <a:endParaRPr lang="ru-RU" sz="1800" dirty="0" smtClean="0"/>
          </a:p>
        </p:txBody>
      </p:sp>
      <p:sp>
        <p:nvSpPr>
          <p:cNvPr id="19" name="TextBox 18"/>
          <p:cNvSpPr txBox="1"/>
          <p:nvPr/>
        </p:nvSpPr>
        <p:spPr bwMode="gray">
          <a:xfrm>
            <a:off x="159664" y="4892899"/>
            <a:ext cx="2484120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Выводит на экран значение переменной </a:t>
            </a:r>
            <a:r>
              <a:rPr lang="en-US" sz="1800" dirty="0" smtClean="0"/>
              <a:t>tab</a:t>
            </a:r>
            <a:endParaRPr lang="ru-RU" sz="1800" dirty="0" smtClean="0"/>
          </a:p>
        </p:txBody>
      </p:sp>
    </p:spTree>
    <p:extLst>
      <p:ext uri="{BB962C8B-B14F-4D97-AF65-F5344CB8AC3E}">
        <p14:creationId xmlns:p14="http://schemas.microsoft.com/office/powerpoint/2010/main" val="211720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 bwMode="gray">
          <a:xfrm>
            <a:off x="937437" y="1141227"/>
            <a:ext cx="4444409" cy="4813006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4" name="TextBox 13"/>
          <p:cNvSpPr txBox="1"/>
          <p:nvPr/>
        </p:nvSpPr>
        <p:spPr bwMode="gray">
          <a:xfrm>
            <a:off x="1245373" y="4479851"/>
            <a:ext cx="3820633" cy="34970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b="1" dirty="0" smtClean="0"/>
              <a:t>3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1215654" y="4479851"/>
            <a:ext cx="3820633" cy="34970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b="1" dirty="0" smtClean="0"/>
              <a:t>2</a:t>
            </a:r>
          </a:p>
        </p:txBody>
      </p:sp>
      <p:sp>
        <p:nvSpPr>
          <p:cNvPr id="16" name="Rounded Rectangle 15"/>
          <p:cNvSpPr/>
          <p:nvPr/>
        </p:nvSpPr>
        <p:spPr bwMode="auto">
          <a:xfrm>
            <a:off x="2461564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1103755" y="3762150"/>
            <a:ext cx="1199966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pic>
        <p:nvPicPr>
          <p:cNvPr id="21" name="Picture 3" descr="C:\Users\bFinkels\Documents\AngularJS\store.product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956" y="1241372"/>
            <a:ext cx="2200031" cy="220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2"/>
          <p:cNvSpPr/>
          <p:nvPr/>
        </p:nvSpPr>
        <p:spPr bwMode="auto">
          <a:xfrm>
            <a:off x="4013385" y="3764820"/>
            <a:ext cx="1052623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24" name="TextBox 23"/>
          <p:cNvSpPr txBox="1"/>
          <p:nvPr/>
        </p:nvSpPr>
        <p:spPr bwMode="gray">
          <a:xfrm>
            <a:off x="1215653" y="4510102"/>
            <a:ext cx="3820633" cy="34970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b="1" dirty="0" smtClean="0"/>
              <a:t>1</a:t>
            </a:r>
          </a:p>
        </p:txBody>
      </p:sp>
      <p:sp>
        <p:nvSpPr>
          <p:cNvPr id="25" name="TextBox 24"/>
          <p:cNvSpPr txBox="1"/>
          <p:nvPr/>
        </p:nvSpPr>
        <p:spPr bwMode="gray">
          <a:xfrm>
            <a:off x="1852723" y="1273270"/>
            <a:ext cx="2613837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Motorola XOOM™ with Wi-Fi</a:t>
            </a:r>
          </a:p>
        </p:txBody>
      </p:sp>
    </p:spTree>
    <p:extLst>
      <p:ext uri="{BB962C8B-B14F-4D97-AF65-F5344CB8AC3E}">
        <p14:creationId xmlns:p14="http://schemas.microsoft.com/office/powerpoint/2010/main" val="382798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3" grpId="0" animBg="1"/>
      <p:bldP spid="2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2-</a:t>
            </a:r>
            <a:r>
              <a:rPr lang="en-US" dirty="0" smtClean="0"/>
              <a:t>way data binding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 bwMode="gray">
          <a:xfrm>
            <a:off x="276447" y="1453116"/>
            <a:ext cx="6826102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Когда </a:t>
            </a:r>
            <a:r>
              <a:rPr lang="en-US" sz="1800" dirty="0" smtClean="0"/>
              <a:t>ng-click </a:t>
            </a:r>
            <a:r>
              <a:rPr lang="ru-RU" sz="1800" dirty="0" smtClean="0"/>
              <a:t>меняет значение переменной </a:t>
            </a:r>
            <a:r>
              <a:rPr lang="en-US" sz="1800" dirty="0" smtClean="0"/>
              <a:t>tab</a:t>
            </a:r>
            <a:r>
              <a:rPr lang="ru-RU" sz="1800" dirty="0" smtClean="0"/>
              <a:t>, то выражение </a:t>
            </a:r>
            <a:r>
              <a:rPr lang="en-US" sz="1800" dirty="0" smtClean="0"/>
              <a:t>{{tab}}</a:t>
            </a:r>
            <a:r>
              <a:rPr lang="ru-RU" sz="1800" dirty="0" smtClean="0"/>
              <a:t> автоматически обновляется.</a:t>
            </a:r>
          </a:p>
        </p:txBody>
      </p:sp>
      <p:sp>
        <p:nvSpPr>
          <p:cNvPr id="7" name="TextBox 6"/>
          <p:cNvSpPr txBox="1"/>
          <p:nvPr/>
        </p:nvSpPr>
        <p:spPr bwMode="gray">
          <a:xfrm>
            <a:off x="326551" y="2661683"/>
            <a:ext cx="6826102" cy="118069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Выражения </a:t>
            </a:r>
            <a:r>
              <a:rPr lang="ru-RU" sz="1800" dirty="0" err="1" smtClean="0"/>
              <a:t>Ангуляра</a:t>
            </a:r>
            <a:r>
              <a:rPr lang="ru-RU" sz="1800" dirty="0" smtClean="0"/>
              <a:t> определяют двухстороннее связывание</a:t>
            </a:r>
            <a:r>
              <a:rPr lang="en-US" sz="1800" dirty="0" smtClean="0"/>
              <a:t>(2-way Data Binding).</a:t>
            </a:r>
            <a:endParaRPr lang="ru-RU" sz="1800" dirty="0" smtClean="0"/>
          </a:p>
          <a:p>
            <a:pPr marL="0" indent="0">
              <a:buNone/>
            </a:pPr>
            <a:r>
              <a:rPr lang="ru-RU" sz="1800" dirty="0" smtClean="0"/>
              <a:t>Это означает, что выражения </a:t>
            </a:r>
            <a:r>
              <a:rPr lang="ru-RU" sz="1800" dirty="0" err="1" smtClean="0"/>
              <a:t>Ангуляра</a:t>
            </a:r>
            <a:r>
              <a:rPr lang="ru-RU" sz="1800" dirty="0" smtClean="0"/>
              <a:t> изменяют значение когда само свойство изменяется.</a:t>
            </a:r>
          </a:p>
        </p:txBody>
      </p:sp>
    </p:spTree>
    <p:extLst>
      <p:ext uri="{BB962C8B-B14F-4D97-AF65-F5344CB8AC3E}">
        <p14:creationId xmlns:p14="http://schemas.microsoft.com/office/powerpoint/2010/main" val="361085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skills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181F-C603-49C0-996F-FD118AFE841C}" type="datetime6">
              <a:rPr lang="en-US" smtClean="0">
                <a:solidFill>
                  <a:srgbClr val="000000"/>
                </a:solidFill>
              </a:rPr>
              <a:t>January 17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Angular JS                                      T-Systems Russia, Boris Finkelshteyn</a:t>
            </a:r>
            <a:endParaRPr lang="de-DE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>
                <a:solidFill>
                  <a:srgbClr val="000000"/>
                </a:solidFill>
              </a:rPr>
              <a:pPr/>
              <a:t>3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7" name="Content Placeholder 2"/>
          <p:cNvSpPr>
            <a:spLocks/>
          </p:cNvSpPr>
          <p:nvPr/>
        </p:nvSpPr>
        <p:spPr bwMode="gray">
          <a:xfrm>
            <a:off x="323850" y="1403749"/>
            <a:ext cx="3057303" cy="3083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600" dirty="0" smtClean="0">
                <a:latin typeface="Arial Narrow" pitchFamily="34" charset="0"/>
              </a:rPr>
              <a:t>Входные параметры</a:t>
            </a: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600" dirty="0" smtClean="0">
                <a:latin typeface="Arial Narrow" pitchFamily="34" charset="0"/>
              </a:rPr>
              <a:t>HTML</a:t>
            </a:r>
            <a:endParaRPr lang="ru-RU" sz="2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600" dirty="0" smtClean="0">
                <a:latin typeface="Arial Narrow" pitchFamily="34" charset="0"/>
              </a:rPr>
              <a:t>JavaScript</a:t>
            </a: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600" dirty="0" smtClean="0">
                <a:latin typeface="Arial Narrow" pitchFamily="34" charset="0"/>
              </a:rPr>
              <a:t>CSS</a:t>
            </a:r>
            <a:endParaRPr lang="en-US" sz="2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800" dirty="0"/>
              <a:t>IntelliJ IDEA</a:t>
            </a: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800" dirty="0" smtClean="0"/>
              <a:t>Tomcat</a:t>
            </a:r>
            <a:endParaRPr lang="en-US" sz="2800" dirty="0"/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solidFill>
                <a:schemeClr val="tx2"/>
              </a:solidFill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  <p:sp>
        <p:nvSpPr>
          <p:cNvPr id="8" name="Content Placeholder 2"/>
          <p:cNvSpPr>
            <a:spLocks/>
          </p:cNvSpPr>
          <p:nvPr/>
        </p:nvSpPr>
        <p:spPr bwMode="gray">
          <a:xfrm>
            <a:off x="4785980" y="1403748"/>
            <a:ext cx="3057303" cy="3373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600" dirty="0" smtClean="0">
                <a:latin typeface="Arial Narrow" pitchFamily="34" charset="0"/>
              </a:rPr>
              <a:t>Выходные параметры</a:t>
            </a: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600" dirty="0" smtClean="0">
                <a:latin typeface="Arial Narrow" pitchFamily="34" charset="0"/>
              </a:rPr>
              <a:t>AngularJS(1.x) junior</a:t>
            </a: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600" dirty="0" smtClean="0">
                <a:latin typeface="Arial Narrow" pitchFamily="34" charset="0"/>
              </a:rPr>
              <a:t>Проект на </a:t>
            </a:r>
            <a:r>
              <a:rPr lang="en-US" sz="2600" dirty="0" smtClean="0">
                <a:latin typeface="Arial Narrow" pitchFamily="34" charset="0"/>
              </a:rPr>
              <a:t>AngularJS </a:t>
            </a:r>
            <a:endParaRPr lang="en-US" sz="2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84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 content panels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182445"/>
              </p:ext>
            </p:extLst>
          </p:nvPr>
        </p:nvGraphicFramePr>
        <p:xfrm>
          <a:off x="136825" y="800078"/>
          <a:ext cx="8686588" cy="4700016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441786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&lt;li&gt; 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ng-click="tab = 3"&gt;Reviews&lt;/a&gt; 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{{tab}}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&lt;/section&gt;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&lt;div class="panel“&gt;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&lt;h4&gt;Description&lt;/h4&gt;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&lt;p&gt;{{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product.description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}}&lt;/p&gt;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&lt;div class="panel“&gt;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&lt;h4&gt;Specifications&lt;/h4&gt;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&lt;p&gt;{{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product.specifications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}}&lt;/p&gt;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&lt;div class="panel“&gt;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&lt;h4&gt;Reviews&lt;/h4&gt;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&lt;p&gt;None yet&lt;/p&gt;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&lt;/div&gt;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 bwMode="gray">
          <a:xfrm>
            <a:off x="276447" y="5408428"/>
            <a:ext cx="6826102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Как же показывать нужную панель, при переключении </a:t>
            </a:r>
          </a:p>
        </p:txBody>
      </p:sp>
    </p:spTree>
    <p:extLst>
      <p:ext uri="{BB962C8B-B14F-4D97-AF65-F5344CB8AC3E}">
        <p14:creationId xmlns:p14="http://schemas.microsoft.com/office/powerpoint/2010/main" val="233277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Trigger tabs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178349"/>
              </p:ext>
            </p:extLst>
          </p:nvPr>
        </p:nvGraphicFramePr>
        <p:xfrm>
          <a:off x="136825" y="800078"/>
          <a:ext cx="8686588" cy="3963924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381512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...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&lt;div class="panel“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ng-show=“tab === 1”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&lt;h4&gt;Description&lt;/h4&gt;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&lt;p&gt;{{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product.description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}}&lt;/p&gt;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&lt;div class="panel“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ng-show=“tab === 2”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&lt;h4&gt;Specifications&lt;/h4&gt;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&lt;p&gt;{{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product.specifications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}}&lt;/p&gt;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&lt;div class="panel“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ng-show=“tab === 3”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&lt;h4&gt;Reviews&lt;/h4&gt;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&lt;p&gt;None yet&lt;/p&gt;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&lt;/div&gt;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594548" y="1309950"/>
            <a:ext cx="2020651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94547" y="2311950"/>
            <a:ext cx="2020651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94548" y="3283950"/>
            <a:ext cx="2020651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 bwMode="gray">
          <a:xfrm>
            <a:off x="276447" y="5045554"/>
            <a:ext cx="6826102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Теперь при выборе вкладки будет показываться соответствующая панель</a:t>
            </a:r>
          </a:p>
        </p:txBody>
      </p:sp>
    </p:spTree>
    <p:extLst>
      <p:ext uri="{BB962C8B-B14F-4D97-AF65-F5344CB8AC3E}">
        <p14:creationId xmlns:p14="http://schemas.microsoft.com/office/powerpoint/2010/main" val="424452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Trigger tabs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gray">
          <a:xfrm>
            <a:off x="937437" y="1141227"/>
            <a:ext cx="4444409" cy="4813006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 bwMode="gray">
          <a:xfrm>
            <a:off x="1279124" y="4315702"/>
            <a:ext cx="3820633" cy="626701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Reviews</a:t>
            </a:r>
          </a:p>
          <a:p>
            <a:pPr marL="0" indent="0">
              <a:buNone/>
            </a:pPr>
            <a:r>
              <a:rPr lang="en-US" sz="1800" dirty="0"/>
              <a:t>  </a:t>
            </a:r>
            <a:r>
              <a:rPr lang="en-US" sz="1800" dirty="0" smtClean="0"/>
              <a:t>None yet</a:t>
            </a:r>
            <a:endParaRPr lang="ru-RU" sz="1800" dirty="0" smtClean="0"/>
          </a:p>
        </p:txBody>
      </p:sp>
      <p:sp>
        <p:nvSpPr>
          <p:cNvPr id="8" name="TextBox 7"/>
          <p:cNvSpPr txBox="1"/>
          <p:nvPr/>
        </p:nvSpPr>
        <p:spPr bwMode="gray">
          <a:xfrm>
            <a:off x="1279124" y="4315701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Specifications</a:t>
            </a:r>
          </a:p>
          <a:p>
            <a:r>
              <a:rPr lang="en-US" sz="1800" b="1" dirty="0"/>
              <a:t>    </a:t>
            </a:r>
            <a:r>
              <a:rPr lang="en-US" sz="1800" dirty="0"/>
              <a:t>RAM - 1000MB</a:t>
            </a:r>
          </a:p>
          <a:p>
            <a:r>
              <a:rPr lang="en-US" sz="1800" dirty="0"/>
              <a:t>    Internal Storage - 32000MB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WiFi</a:t>
            </a:r>
            <a:r>
              <a:rPr lang="en-US" sz="1800" dirty="0"/>
              <a:t> - 802.11 </a:t>
            </a:r>
            <a:r>
              <a:rPr lang="en-US" sz="1800" dirty="0" smtClean="0"/>
              <a:t>b/g/n</a:t>
            </a:r>
            <a:endParaRPr lang="ru-RU" sz="1800" b="1" dirty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2461564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1103755" y="3762150"/>
            <a:ext cx="1199966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pic>
        <p:nvPicPr>
          <p:cNvPr id="11" name="Picture 3" descr="C:\Users\bFinkels\Documents\AngularJS\store.product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956" y="1241372"/>
            <a:ext cx="2200031" cy="220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/>
          <p:cNvSpPr/>
          <p:nvPr/>
        </p:nvSpPr>
        <p:spPr bwMode="auto">
          <a:xfrm>
            <a:off x="4013385" y="3764820"/>
            <a:ext cx="1052623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TextBox 12"/>
          <p:cNvSpPr txBox="1"/>
          <p:nvPr/>
        </p:nvSpPr>
        <p:spPr bwMode="gray">
          <a:xfrm>
            <a:off x="1279124" y="4352053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Description</a:t>
            </a:r>
          </a:p>
          <a:p>
            <a:r>
              <a:rPr lang="en-US" sz="1800" b="1" dirty="0"/>
              <a:t>    </a:t>
            </a:r>
            <a:r>
              <a:rPr lang="en-US" sz="1800" dirty="0"/>
              <a:t>Motorola XOOM with Wi-Fi has a super-powerful dual-core processor and Android™ 3.0 (Honeycomb</a:t>
            </a:r>
            <a:r>
              <a:rPr lang="en-US" sz="1800" dirty="0" smtClean="0"/>
              <a:t>).</a:t>
            </a:r>
            <a:endParaRPr lang="ru-RU" sz="1800" b="1" dirty="0" smtClean="0"/>
          </a:p>
        </p:txBody>
      </p:sp>
      <p:sp>
        <p:nvSpPr>
          <p:cNvPr id="14" name="TextBox 13"/>
          <p:cNvSpPr txBox="1"/>
          <p:nvPr/>
        </p:nvSpPr>
        <p:spPr bwMode="gray">
          <a:xfrm>
            <a:off x="1852723" y="1273270"/>
            <a:ext cx="2613837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Motorola XOOM™ with Wi-Fi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1254768" y="4352053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smtClean="0">
                <a:solidFill>
                  <a:schemeClr val="bg1"/>
                </a:solidFill>
              </a:rPr>
              <a:t>Description</a:t>
            </a:r>
          </a:p>
          <a:p>
            <a:r>
              <a:rPr lang="en-US" sz="1800" b="1" dirty="0" smtClean="0">
                <a:solidFill>
                  <a:schemeClr val="bg1"/>
                </a:solidFill>
              </a:rPr>
              <a:t>    </a:t>
            </a:r>
            <a:r>
              <a:rPr lang="en-US" sz="1800" dirty="0" smtClean="0">
                <a:solidFill>
                  <a:schemeClr val="bg1"/>
                </a:solidFill>
              </a:rPr>
              <a:t>Motorola XOOM with Wi-Fi has a super-powerful dual-core processor and Android™ 3.0 (Honeycomb).</a:t>
            </a:r>
            <a:endParaRPr lang="ru-RU" sz="18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88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13" grpId="0" animBg="1"/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initial tab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gray">
          <a:xfrm>
            <a:off x="937437" y="1141227"/>
            <a:ext cx="4444409" cy="4813006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 bwMode="gray">
          <a:xfrm>
            <a:off x="1279124" y="4315702"/>
            <a:ext cx="3820633" cy="626701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Reviews</a:t>
            </a:r>
          </a:p>
          <a:p>
            <a:pPr marL="0" indent="0">
              <a:buNone/>
            </a:pPr>
            <a:r>
              <a:rPr lang="en-US" sz="1800" dirty="0"/>
              <a:t>  </a:t>
            </a:r>
            <a:r>
              <a:rPr lang="en-US" sz="1800" dirty="0" smtClean="0"/>
              <a:t>None yet</a:t>
            </a:r>
            <a:endParaRPr lang="ru-RU" sz="1800" dirty="0" smtClean="0"/>
          </a:p>
        </p:txBody>
      </p:sp>
      <p:sp>
        <p:nvSpPr>
          <p:cNvPr id="8" name="TextBox 7"/>
          <p:cNvSpPr txBox="1"/>
          <p:nvPr/>
        </p:nvSpPr>
        <p:spPr bwMode="gray">
          <a:xfrm>
            <a:off x="1279124" y="4315701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Specifications</a:t>
            </a:r>
          </a:p>
          <a:p>
            <a:r>
              <a:rPr lang="en-US" sz="1800" b="1" dirty="0"/>
              <a:t>    </a:t>
            </a:r>
            <a:r>
              <a:rPr lang="en-US" sz="1800" dirty="0"/>
              <a:t>RAM - 1000MB</a:t>
            </a:r>
          </a:p>
          <a:p>
            <a:r>
              <a:rPr lang="en-US" sz="1800" dirty="0"/>
              <a:t>    Internal Storage - 32000MB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WiFi</a:t>
            </a:r>
            <a:r>
              <a:rPr lang="en-US" sz="1800" dirty="0"/>
              <a:t> - 802.11 </a:t>
            </a:r>
            <a:r>
              <a:rPr lang="en-US" sz="1800" dirty="0" smtClean="0"/>
              <a:t>b/g/n</a:t>
            </a:r>
            <a:endParaRPr lang="ru-RU" sz="1800" b="1" dirty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2461564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1103755" y="3762150"/>
            <a:ext cx="1199966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pic>
        <p:nvPicPr>
          <p:cNvPr id="11" name="Picture 3" descr="C:\Users\bFinkels\Documents\AngularJS\store.product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956" y="1241372"/>
            <a:ext cx="2200031" cy="220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/>
          <p:cNvSpPr/>
          <p:nvPr/>
        </p:nvSpPr>
        <p:spPr bwMode="auto">
          <a:xfrm>
            <a:off x="4013385" y="3764820"/>
            <a:ext cx="1052623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TextBox 12"/>
          <p:cNvSpPr txBox="1"/>
          <p:nvPr/>
        </p:nvSpPr>
        <p:spPr bwMode="gray">
          <a:xfrm>
            <a:off x="1279124" y="4352053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Description</a:t>
            </a:r>
          </a:p>
          <a:p>
            <a:r>
              <a:rPr lang="en-US" sz="1800" b="1" dirty="0"/>
              <a:t>    </a:t>
            </a:r>
            <a:r>
              <a:rPr lang="en-US" sz="1800" dirty="0"/>
              <a:t>Motorola XOOM with Wi-Fi has a super-powerful dual-core processor and Android™ 3.0 (Honeycomb</a:t>
            </a:r>
            <a:r>
              <a:rPr lang="en-US" sz="1800" dirty="0" smtClean="0"/>
              <a:t>).</a:t>
            </a:r>
            <a:endParaRPr lang="ru-RU" sz="1800" b="1" dirty="0" smtClean="0"/>
          </a:p>
        </p:txBody>
      </p:sp>
      <p:sp>
        <p:nvSpPr>
          <p:cNvPr id="14" name="TextBox 13"/>
          <p:cNvSpPr txBox="1"/>
          <p:nvPr/>
        </p:nvSpPr>
        <p:spPr bwMode="gray">
          <a:xfrm>
            <a:off x="1852723" y="1273270"/>
            <a:ext cx="2613837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Motorola XOOM™ with Wi-Fi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1254768" y="4352053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smtClean="0">
                <a:solidFill>
                  <a:schemeClr val="bg1"/>
                </a:solidFill>
              </a:rPr>
              <a:t>Description</a:t>
            </a:r>
          </a:p>
          <a:p>
            <a:r>
              <a:rPr lang="en-US" sz="1800" b="1" dirty="0" smtClean="0">
                <a:solidFill>
                  <a:schemeClr val="bg1"/>
                </a:solidFill>
              </a:rPr>
              <a:t>    </a:t>
            </a:r>
            <a:r>
              <a:rPr lang="en-US" sz="1800" dirty="0" smtClean="0">
                <a:solidFill>
                  <a:schemeClr val="bg1"/>
                </a:solidFill>
              </a:rPr>
              <a:t>Motorola XOOM with Wi-Fi has a super-powerful dual-core processor and Android™ 3.0 (Honeycomb).</a:t>
            </a:r>
            <a:endParaRPr lang="ru-RU" sz="18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86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initial value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255146"/>
              </p:ext>
            </p:extLst>
          </p:nvPr>
        </p:nvGraphicFramePr>
        <p:xfrm>
          <a:off x="136825" y="1883694"/>
          <a:ext cx="8686588" cy="2160782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&lt;section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init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=“tab = 1”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-pills”&gt;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&lt;li&gt; 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ng-click="tab = 1"&gt;Description&lt;/a&gt; 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&lt;li&gt; 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ng-click="tab = 2"&gt;Specifications&lt;/a&gt; 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&lt;li&gt; 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ng-click="tab = 3"&gt;Reviews&lt;/a&gt; 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...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 bwMode="gray">
          <a:xfrm>
            <a:off x="276447" y="1125684"/>
            <a:ext cx="7818474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Директива </a:t>
            </a:r>
            <a:r>
              <a:rPr lang="en-US" sz="1800" dirty="0" smtClean="0"/>
              <a:t>ng-</a:t>
            </a:r>
            <a:r>
              <a:rPr lang="en-US" sz="1800" dirty="0" err="1" smtClean="0"/>
              <a:t>init</a:t>
            </a:r>
            <a:r>
              <a:rPr lang="en-US" sz="1800" dirty="0" smtClean="0"/>
              <a:t> </a:t>
            </a:r>
            <a:r>
              <a:rPr lang="ru-RU" sz="1800" dirty="0" smtClean="0"/>
              <a:t>позволяет исполнять выражения </a:t>
            </a:r>
            <a:r>
              <a:rPr lang="ru-RU" sz="1800" dirty="0" err="1" smtClean="0"/>
              <a:t>Ангуляра</a:t>
            </a:r>
            <a:r>
              <a:rPr lang="ru-RU" sz="1800" dirty="0" smtClean="0"/>
              <a:t> в текущем скопе(область </a:t>
            </a:r>
            <a:r>
              <a:rPr lang="ru-RU" sz="1800" dirty="0" err="1" smtClean="0"/>
              <a:t>видиности</a:t>
            </a:r>
            <a:r>
              <a:rPr lang="ru-RU" sz="1800" dirty="0" smtClean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09823" y="1874353"/>
            <a:ext cx="1820084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76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tab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gray">
          <a:xfrm>
            <a:off x="937437" y="1141227"/>
            <a:ext cx="4444409" cy="4813006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 bwMode="gray">
          <a:xfrm>
            <a:off x="1279124" y="4315702"/>
            <a:ext cx="3820633" cy="626701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Reviews</a:t>
            </a:r>
          </a:p>
          <a:p>
            <a:pPr marL="0" indent="0">
              <a:buNone/>
            </a:pPr>
            <a:r>
              <a:rPr lang="en-US" sz="1800" dirty="0"/>
              <a:t>  </a:t>
            </a:r>
            <a:r>
              <a:rPr lang="en-US" sz="1800" dirty="0" smtClean="0"/>
              <a:t>None yet</a:t>
            </a:r>
            <a:endParaRPr lang="ru-RU" sz="1800" dirty="0" smtClean="0"/>
          </a:p>
        </p:txBody>
      </p:sp>
      <p:sp>
        <p:nvSpPr>
          <p:cNvPr id="8" name="TextBox 7"/>
          <p:cNvSpPr txBox="1"/>
          <p:nvPr/>
        </p:nvSpPr>
        <p:spPr bwMode="gray">
          <a:xfrm>
            <a:off x="1279124" y="4315701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Specifications</a:t>
            </a:r>
          </a:p>
          <a:p>
            <a:r>
              <a:rPr lang="en-US" sz="1800" b="1" dirty="0"/>
              <a:t>    </a:t>
            </a:r>
            <a:r>
              <a:rPr lang="en-US" sz="1800" dirty="0"/>
              <a:t>RAM - 1000MB</a:t>
            </a:r>
          </a:p>
          <a:p>
            <a:r>
              <a:rPr lang="en-US" sz="1800" dirty="0"/>
              <a:t>    Internal Storage - 32000MB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WiFi</a:t>
            </a:r>
            <a:r>
              <a:rPr lang="en-US" sz="1800" dirty="0"/>
              <a:t> - 802.11 </a:t>
            </a:r>
            <a:r>
              <a:rPr lang="en-US" sz="1800" dirty="0" smtClean="0"/>
              <a:t>b/g/n</a:t>
            </a:r>
            <a:endParaRPr lang="ru-RU" sz="1800" b="1" dirty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2461564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1103755" y="3762150"/>
            <a:ext cx="1199966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pic>
        <p:nvPicPr>
          <p:cNvPr id="11" name="Picture 3" descr="C:\Users\bFinkels\Documents\AngularJS\store.product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956" y="1241372"/>
            <a:ext cx="2200031" cy="220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/>
          <p:cNvSpPr/>
          <p:nvPr/>
        </p:nvSpPr>
        <p:spPr bwMode="auto">
          <a:xfrm>
            <a:off x="4013385" y="3764820"/>
            <a:ext cx="1052623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TextBox 12"/>
          <p:cNvSpPr txBox="1"/>
          <p:nvPr/>
        </p:nvSpPr>
        <p:spPr bwMode="gray">
          <a:xfrm>
            <a:off x="1279124" y="4352053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Description</a:t>
            </a:r>
          </a:p>
          <a:p>
            <a:r>
              <a:rPr lang="en-US" sz="1800" b="1" dirty="0"/>
              <a:t>    </a:t>
            </a:r>
            <a:r>
              <a:rPr lang="en-US" sz="1800" dirty="0"/>
              <a:t>Motorola XOOM with Wi-Fi has a super-powerful dual-core processor and Android™ 3.0 (Honeycomb</a:t>
            </a:r>
            <a:r>
              <a:rPr lang="en-US" sz="1800" dirty="0" smtClean="0"/>
              <a:t>).</a:t>
            </a:r>
            <a:endParaRPr lang="ru-RU" sz="1800" b="1" dirty="0" smtClean="0"/>
          </a:p>
        </p:txBody>
      </p:sp>
      <p:sp>
        <p:nvSpPr>
          <p:cNvPr id="14" name="TextBox 13"/>
          <p:cNvSpPr txBox="1"/>
          <p:nvPr/>
        </p:nvSpPr>
        <p:spPr bwMode="gray">
          <a:xfrm>
            <a:off x="1852723" y="1273270"/>
            <a:ext cx="2613837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Motorola XOOM™ with Wi-Fi</a:t>
            </a:r>
          </a:p>
        </p:txBody>
      </p:sp>
    </p:spTree>
    <p:extLst>
      <p:ext uri="{BB962C8B-B14F-4D97-AF65-F5344CB8AC3E}">
        <p14:creationId xmlns:p14="http://schemas.microsoft.com/office/powerpoint/2010/main" val="384397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active tab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 bwMode="gray">
          <a:xfrm>
            <a:off x="276447" y="1125684"/>
            <a:ext cx="7818474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Нам нужно добавить класс «</a:t>
            </a:r>
            <a:r>
              <a:rPr lang="en-US" sz="1800" dirty="0" smtClean="0"/>
              <a:t>active</a:t>
            </a:r>
            <a:r>
              <a:rPr lang="ru-RU" sz="1800" dirty="0" smtClean="0"/>
              <a:t>» к выбранной вкладке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684479"/>
              </p:ext>
            </p:extLst>
          </p:nvPr>
        </p:nvGraphicFramePr>
        <p:xfrm>
          <a:off x="136825" y="1883694"/>
          <a:ext cx="8686588" cy="3473196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&lt;section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init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=“tab = 1”&gt;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-pills”&gt;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ng-class="{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active:tab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=== 1 }"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ng-click="tab = 1"&gt;Description&lt;/a&gt;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ng-class="{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active:tab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=== </a:t>
                      </a: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2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}"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ng-click="tab = 2"&gt;Specifications&lt;/a&gt;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ng-class="{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active:tab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=== </a:t>
                      </a: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3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}"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ng-click="tab = 3"&gt;Reviews&lt;/a&gt;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...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382231" y="2413069"/>
            <a:ext cx="3331535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82228" y="3103663"/>
            <a:ext cx="3331535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82227" y="3890995"/>
            <a:ext cx="3331535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own Arrow 10"/>
          <p:cNvSpPr/>
          <p:nvPr/>
        </p:nvSpPr>
        <p:spPr bwMode="auto">
          <a:xfrm>
            <a:off x="3047994" y="4129605"/>
            <a:ext cx="216024" cy="1087437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4327740" y="4129604"/>
            <a:ext cx="216024" cy="1512739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TextBox 12"/>
          <p:cNvSpPr txBox="1"/>
          <p:nvPr/>
        </p:nvSpPr>
        <p:spPr bwMode="gray">
          <a:xfrm>
            <a:off x="276447" y="5287730"/>
            <a:ext cx="3537097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Название класса, который надо задать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3636328" y="5733125"/>
            <a:ext cx="5280844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Выражение для вычисления, если результат – </a:t>
            </a:r>
            <a:r>
              <a:rPr lang="en-US" sz="1800" dirty="0" smtClean="0"/>
              <a:t>true</a:t>
            </a:r>
            <a:r>
              <a:rPr lang="ru-RU" sz="1800" dirty="0" smtClean="0"/>
              <a:t>, то задать класс «</a:t>
            </a:r>
            <a:r>
              <a:rPr lang="en-US" sz="1800" dirty="0" smtClean="0"/>
              <a:t>active</a:t>
            </a:r>
            <a:r>
              <a:rPr lang="ru-RU" sz="1800" dirty="0" smtClean="0"/>
              <a:t>», если нет – то ничего не делать</a:t>
            </a:r>
          </a:p>
        </p:txBody>
      </p:sp>
    </p:spTree>
    <p:extLst>
      <p:ext uri="{BB962C8B-B14F-4D97-AF65-F5344CB8AC3E}">
        <p14:creationId xmlns:p14="http://schemas.microsoft.com/office/powerpoint/2010/main" val="147250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active class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 bwMode="gray">
          <a:xfrm>
            <a:off x="937437" y="1141227"/>
            <a:ext cx="4444409" cy="4813006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 bwMode="gray">
          <a:xfrm>
            <a:off x="1137878" y="4537190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Reviews</a:t>
            </a:r>
          </a:p>
          <a:p>
            <a:r>
              <a:rPr lang="en-US" sz="1800" dirty="0"/>
              <a:t>  None </a:t>
            </a:r>
            <a:r>
              <a:rPr lang="en-US" sz="1800" dirty="0" smtClean="0"/>
              <a:t>yet</a:t>
            </a:r>
            <a:r>
              <a:rPr lang="en-US" sz="1800" b="1" dirty="0" smtClean="0"/>
              <a:t>   </a:t>
            </a:r>
          </a:p>
          <a:p>
            <a:endParaRPr lang="en-US" sz="1800" b="1" dirty="0"/>
          </a:p>
          <a:p>
            <a:endParaRPr lang="ru-RU" sz="1800" b="1" dirty="0" err="1" smtClean="0"/>
          </a:p>
        </p:txBody>
      </p:sp>
      <p:sp>
        <p:nvSpPr>
          <p:cNvPr id="9" name="TextBox 8"/>
          <p:cNvSpPr txBox="1"/>
          <p:nvPr/>
        </p:nvSpPr>
        <p:spPr bwMode="gray">
          <a:xfrm>
            <a:off x="1215653" y="4473321"/>
            <a:ext cx="3820633" cy="122686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Specifications</a:t>
            </a:r>
          </a:p>
          <a:p>
            <a:r>
              <a:rPr lang="en-US" sz="1800" b="1" dirty="0" smtClean="0"/>
              <a:t>    </a:t>
            </a:r>
            <a:r>
              <a:rPr lang="en-US" sz="1800" dirty="0" smtClean="0"/>
              <a:t>RAM - 1000MB</a:t>
            </a:r>
          </a:p>
          <a:p>
            <a:r>
              <a:rPr lang="en-US" sz="1800" dirty="0" smtClean="0"/>
              <a:t>    Internal Storage - 32000MB</a:t>
            </a:r>
          </a:p>
          <a:p>
            <a:r>
              <a:rPr lang="en-US" sz="1800" dirty="0" smtClean="0"/>
              <a:t>    </a:t>
            </a:r>
            <a:r>
              <a:rPr lang="en-US" sz="1800" dirty="0" err="1" smtClean="0"/>
              <a:t>WiFi</a:t>
            </a:r>
            <a:r>
              <a:rPr lang="en-US" sz="1800" dirty="0" smtClean="0"/>
              <a:t> - 802.11 b/g/n</a:t>
            </a:r>
            <a:endParaRPr lang="ru-RU" sz="1800" b="1" dirty="0" err="1" smtClean="0"/>
          </a:p>
        </p:txBody>
      </p:sp>
      <p:sp>
        <p:nvSpPr>
          <p:cNvPr id="10" name="Rounded Rectangle 9"/>
          <p:cNvSpPr/>
          <p:nvPr/>
        </p:nvSpPr>
        <p:spPr bwMode="auto">
          <a:xfrm>
            <a:off x="2461564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2456121" y="3759930"/>
            <a:ext cx="1407042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2456121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4015563" y="3762150"/>
            <a:ext cx="1052623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1103755" y="3762150"/>
            <a:ext cx="1199966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pic>
        <p:nvPicPr>
          <p:cNvPr id="15" name="Picture 3" descr="C:\Users\bFinkels\Documents\AngularJS\store.product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956" y="1241372"/>
            <a:ext cx="2200031" cy="220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ounded Rectangle 15"/>
          <p:cNvSpPr/>
          <p:nvPr/>
        </p:nvSpPr>
        <p:spPr bwMode="auto">
          <a:xfrm>
            <a:off x="1103755" y="3758010"/>
            <a:ext cx="1199966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4015561" y="3758010"/>
            <a:ext cx="1052623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8" name="TextBox 17"/>
          <p:cNvSpPr txBox="1"/>
          <p:nvPr/>
        </p:nvSpPr>
        <p:spPr bwMode="gray">
          <a:xfrm>
            <a:off x="1247553" y="4473321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Description</a:t>
            </a:r>
          </a:p>
          <a:p>
            <a:r>
              <a:rPr lang="en-US" sz="1800" b="1" dirty="0" smtClean="0"/>
              <a:t>    </a:t>
            </a:r>
            <a:r>
              <a:rPr lang="en-US" sz="1800" dirty="0"/>
              <a:t>Motorola XOOM with Wi-Fi has a super-powerful dual-core processor and Android™ 3.0 (Honeycomb</a:t>
            </a:r>
            <a:r>
              <a:rPr lang="en-US" sz="1800" dirty="0" smtClean="0"/>
              <a:t>).</a:t>
            </a:r>
            <a:endParaRPr lang="ru-RU" sz="1800" b="1" dirty="0" err="1" smtClean="0"/>
          </a:p>
        </p:txBody>
      </p:sp>
      <p:sp>
        <p:nvSpPr>
          <p:cNvPr id="19" name="TextBox 18"/>
          <p:cNvSpPr txBox="1"/>
          <p:nvPr/>
        </p:nvSpPr>
        <p:spPr bwMode="gray">
          <a:xfrm>
            <a:off x="1852723" y="1273270"/>
            <a:ext cx="2613837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Motorola XOOM™ with Wi-Fi</a:t>
            </a:r>
          </a:p>
        </p:txBody>
      </p:sp>
    </p:spTree>
    <p:extLst>
      <p:ext uri="{BB962C8B-B14F-4D97-AF65-F5344CB8AC3E}">
        <p14:creationId xmlns:p14="http://schemas.microsoft.com/office/powerpoint/2010/main" val="245982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6" grpId="0" animBg="1"/>
      <p:bldP spid="17" grpId="0" animBg="1"/>
      <p:bldP spid="1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Pull logic to controller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571652"/>
              </p:ext>
            </p:extLst>
          </p:nvPr>
        </p:nvGraphicFramePr>
        <p:xfrm>
          <a:off x="136825" y="1387508"/>
          <a:ext cx="8686588" cy="4454652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&lt;section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init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=“tab = 1”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ng-controller="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panel“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-pills”&gt;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ng-class="{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active:tab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=== 1 }"&gt;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ng-click="tab = 1"&gt;Description&lt;/a&gt;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ng-class="{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active:tab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===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}"&gt;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ng-click="tab = 2"&gt;Specifications&lt;/a&gt;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ng-class="{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active:tab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===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3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}"&gt;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ng-click="tab = 3"&gt;Reviews&lt;/a&gt;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&lt;div class="panel" ng-show=“tab === 1”&gt;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&lt;h4&gt;Description &lt;/h4&gt;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&lt;p&gt;{{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product.description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}}&lt;/p&gt;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...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 bwMode="gray">
          <a:xfrm>
            <a:off x="276447" y="812333"/>
            <a:ext cx="7818474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Вся наша логика находится в </a:t>
            </a:r>
            <a:r>
              <a:rPr lang="en-US" sz="1800" dirty="0" smtClean="0"/>
              <a:t>HTML</a:t>
            </a:r>
            <a:endParaRPr lang="ru-RU" sz="18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392866" y="1395237"/>
            <a:ext cx="4312193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234850"/>
              </p:ext>
            </p:extLst>
          </p:nvPr>
        </p:nvGraphicFramePr>
        <p:xfrm>
          <a:off x="1842884" y="5541490"/>
          <a:ext cx="5439206" cy="774192"/>
        </p:xfrm>
        <a:graphic>
          <a:graphicData uri="http://schemas.openxmlformats.org/drawingml/2006/table">
            <a:tbl>
              <a:tblPr/>
              <a:tblGrid>
                <a:gridCol w="5439206"/>
              </a:tblGrid>
              <a:tr h="601339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", 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625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logic to controller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567081"/>
              </p:ext>
            </p:extLst>
          </p:nvPr>
        </p:nvGraphicFramePr>
        <p:xfrm>
          <a:off x="136825" y="1387508"/>
          <a:ext cx="8686588" cy="4454652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&lt;section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init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=“tab = 1”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panel“&gt;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-pills”&gt;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ng-class="{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active:tab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=== 1 }"&gt;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ng-click="tab = 1"&gt;Description&lt;/a&gt;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ng-class="{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active:tab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===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}"&gt;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ng-click="tab = 2"&gt;Specifications&lt;/a&gt;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ng-class="{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active:tab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===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3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}"&gt;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ng-click="tab = 3"&gt;Reviews&lt;/a&gt;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&lt;div class="panel" ng-show=“tab === 1”&gt;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&lt;h4&gt;Description &lt;/h4&gt;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&lt;p&gt;{{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product.description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}}&lt;/p&gt;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...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457741" y="1387508"/>
            <a:ext cx="1944678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781625"/>
              </p:ext>
            </p:extLst>
          </p:nvPr>
        </p:nvGraphicFramePr>
        <p:xfrm>
          <a:off x="1382140" y="5455064"/>
          <a:ext cx="5514846" cy="1019556"/>
        </p:xfrm>
        <a:graphic>
          <a:graphicData uri="http://schemas.openxmlformats.org/drawingml/2006/table">
            <a:tbl>
              <a:tblPr/>
              <a:tblGrid>
                <a:gridCol w="5514846"/>
              </a:tblGrid>
              <a:tr h="87609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", 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this.tab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1;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822792" y="5722855"/>
            <a:ext cx="1944678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83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rgbClr val="E20074"/>
                </a:solidFill>
              </a:rPr>
              <a:t>Agenda</a:t>
            </a:r>
            <a:r>
              <a:rPr lang="ru-RU" sz="2400" dirty="0">
                <a:solidFill>
                  <a:srgbClr val="E20074"/>
                </a:solidFill>
              </a:rPr>
              <a:t/>
            </a:r>
            <a:br>
              <a:rPr lang="ru-RU" sz="2400" dirty="0">
                <a:solidFill>
                  <a:srgbClr val="E20074"/>
                </a:solidFill>
              </a:rPr>
            </a:br>
            <a:r>
              <a:rPr lang="en-US" sz="2400" dirty="0" smtClean="0">
                <a:solidFill>
                  <a:srgbClr val="E20074"/>
                </a:solidFill>
              </a:rPr>
              <a:t/>
            </a:r>
            <a:br>
              <a:rPr lang="en-US" sz="2400" dirty="0" smtClean="0">
                <a:solidFill>
                  <a:srgbClr val="E20074"/>
                </a:solidFill>
              </a:rPr>
            </a:b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0B184-719E-4FB9-8DC2-733A435C6D45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8" name="Прямоугольник 7"/>
          <p:cNvSpPr/>
          <p:nvPr/>
        </p:nvSpPr>
        <p:spPr bwMode="gray">
          <a:xfrm>
            <a:off x="326551" y="1079691"/>
            <a:ext cx="1440000" cy="144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9050" algn="ctr">
            <a:noFill/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9" name="Прямоугольник 8"/>
          <p:cNvSpPr/>
          <p:nvPr/>
        </p:nvSpPr>
        <p:spPr bwMode="gray">
          <a:xfrm>
            <a:off x="4439352" y="1093541"/>
            <a:ext cx="1440000" cy="144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" algn="ctr">
            <a:noFill/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0" name="Прямоугольник 9"/>
          <p:cNvSpPr/>
          <p:nvPr/>
        </p:nvSpPr>
        <p:spPr bwMode="gray">
          <a:xfrm>
            <a:off x="2417991" y="1079691"/>
            <a:ext cx="1440000" cy="1440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9050" algn="ctr">
            <a:noFill/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1" name="Прямоугольник 10"/>
          <p:cNvSpPr/>
          <p:nvPr/>
        </p:nvSpPr>
        <p:spPr bwMode="gray">
          <a:xfrm>
            <a:off x="6528876" y="1079691"/>
            <a:ext cx="1440000" cy="144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" algn="ctr">
            <a:noFill/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2" name="Прямоугольник 11"/>
          <p:cNvSpPr/>
          <p:nvPr/>
        </p:nvSpPr>
        <p:spPr bwMode="gray">
          <a:xfrm>
            <a:off x="2347912" y="3504610"/>
            <a:ext cx="1440000" cy="144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" algn="ctr">
            <a:noFill/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3" name="Прямоугольник 12"/>
          <p:cNvSpPr/>
          <p:nvPr/>
        </p:nvSpPr>
        <p:spPr bwMode="gray">
          <a:xfrm>
            <a:off x="326551" y="3490760"/>
            <a:ext cx="1440000" cy="144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" algn="ctr">
            <a:noFill/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37336" y="1624258"/>
            <a:ext cx="1429215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200162">
              <a:lnSpc>
                <a:spcPct val="90000"/>
              </a:lnSpc>
              <a:spcBef>
                <a:spcPts val="88"/>
              </a:spcBef>
              <a:defRPr/>
            </a:pPr>
            <a:r>
              <a:rPr lang="en-US" sz="1800" kern="0" dirty="0" smtClean="0">
                <a:solidFill>
                  <a:schemeClr val="bg1"/>
                </a:solidFill>
                <a:latin typeface="TeleGrotesk Headline Ultra" pitchFamily="2" charset="0"/>
                <a:cs typeface="Arial" pitchFamily="34" charset="0"/>
              </a:rPr>
              <a:t>overview</a:t>
            </a:r>
            <a:endParaRPr lang="en-US" sz="1800" kern="0" dirty="0">
              <a:solidFill>
                <a:schemeClr val="bg1"/>
              </a:solidFill>
              <a:latin typeface="TeleGrotesk Headline Ultra" pitchFamily="2" charset="0"/>
              <a:cs typeface="Arial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417991" y="1628875"/>
            <a:ext cx="144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E20074"/>
              </a:buClr>
            </a:pPr>
            <a:r>
              <a:rPr lang="en-US" sz="1800" dirty="0">
                <a:solidFill>
                  <a:schemeClr val="bg1"/>
                </a:solidFill>
                <a:latin typeface="TeleGrotesk Headline Ultra" pitchFamily="2" charset="0"/>
                <a:ea typeface="Tele-GroteskNor" pitchFamily="2" charset="0"/>
                <a:cs typeface="Tele-GroteskNor" pitchFamily="2" charset="0"/>
              </a:rPr>
              <a:t>Directives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439352" y="1624537"/>
            <a:ext cx="1440000" cy="378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E20074"/>
              </a:buClr>
            </a:pPr>
            <a:r>
              <a:rPr lang="en-US" sz="1800" dirty="0">
                <a:solidFill>
                  <a:schemeClr val="bg1"/>
                </a:solidFill>
                <a:latin typeface="TeleGrotesk Headline Ultra" pitchFamily="2" charset="0"/>
                <a:ea typeface="Tele-GroteskNor" pitchFamily="2" charset="0"/>
                <a:cs typeface="Tele-GroteskNor" pitchFamily="2" charset="0"/>
              </a:rPr>
              <a:t>Tabs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6528876" y="1479364"/>
            <a:ext cx="144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E20074"/>
              </a:buClr>
            </a:pPr>
            <a:r>
              <a:rPr lang="en-US" sz="1800" dirty="0">
                <a:solidFill>
                  <a:schemeClr val="bg1"/>
                </a:solidFill>
                <a:latin typeface="TeleGrotesk Headline Ultra" pitchFamily="2" charset="0"/>
                <a:ea typeface="Tele-GroteskNor" pitchFamily="2" charset="0"/>
                <a:cs typeface="Tele-GroteskNor" pitchFamily="2" charset="0"/>
              </a:rPr>
              <a:t>Forms and Models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26551" y="3931711"/>
            <a:ext cx="1440001" cy="668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E20074"/>
              </a:buClr>
            </a:pPr>
            <a:r>
              <a:rPr lang="en-US" sz="1800" dirty="0">
                <a:solidFill>
                  <a:schemeClr val="bg1"/>
                </a:solidFill>
                <a:latin typeface="TeleGrotesk Headline Ultra" pitchFamily="2" charset="0"/>
                <a:ea typeface="Tele-GroteskNor" pitchFamily="2" charset="0"/>
                <a:cs typeface="Tele-GroteskNor" pitchFamily="2" charset="0"/>
              </a:rPr>
              <a:t>Custom Directives</a:t>
            </a:r>
          </a:p>
        </p:txBody>
      </p:sp>
      <p:sp>
        <p:nvSpPr>
          <p:cNvPr id="18" name="Прямоугольник 15"/>
          <p:cNvSpPr/>
          <p:nvPr/>
        </p:nvSpPr>
        <p:spPr>
          <a:xfrm>
            <a:off x="2347912" y="3932222"/>
            <a:ext cx="15123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E20074"/>
              </a:buClr>
            </a:pPr>
            <a:r>
              <a:rPr lang="en-US" sz="1600" dirty="0">
                <a:solidFill>
                  <a:schemeClr val="bg1"/>
                </a:solidFill>
                <a:latin typeface="TeleGrotesk Headline Ultra" pitchFamily="2" charset="0"/>
                <a:ea typeface="Tele-GroteskNor" pitchFamily="2" charset="0"/>
                <a:cs typeface="Tele-GroteskNor" pitchFamily="2" charset="0"/>
              </a:rPr>
              <a:t>Directive Controllers </a:t>
            </a:r>
          </a:p>
        </p:txBody>
      </p:sp>
      <p:sp>
        <p:nvSpPr>
          <p:cNvPr id="19" name="Прямоугольник 8"/>
          <p:cNvSpPr/>
          <p:nvPr/>
        </p:nvSpPr>
        <p:spPr bwMode="gray">
          <a:xfrm>
            <a:off x="4492515" y="3504610"/>
            <a:ext cx="1440000" cy="144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" algn="ctr">
            <a:noFill/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0" name="Прямоугольник 10"/>
          <p:cNvSpPr/>
          <p:nvPr/>
        </p:nvSpPr>
        <p:spPr bwMode="gray">
          <a:xfrm>
            <a:off x="6582039" y="3490760"/>
            <a:ext cx="1440000" cy="144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" algn="ctr">
            <a:noFill/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1" name="Прямоугольник 3"/>
          <p:cNvSpPr/>
          <p:nvPr/>
        </p:nvSpPr>
        <p:spPr>
          <a:xfrm>
            <a:off x="4460391" y="4035606"/>
            <a:ext cx="15042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E20074"/>
              </a:buClr>
            </a:pPr>
            <a:r>
              <a:rPr lang="en-US" sz="1600" dirty="0">
                <a:solidFill>
                  <a:schemeClr val="bg1"/>
                </a:solidFill>
                <a:latin typeface="TeleGrotesk Headline Ultra" pitchFamily="2" charset="0"/>
                <a:ea typeface="Tele-GroteskNor" pitchFamily="2" charset="0"/>
                <a:cs typeface="Tele-GroteskNor" pitchFamily="2" charset="0"/>
              </a:rPr>
              <a:t>Dependencies</a:t>
            </a:r>
          </a:p>
        </p:txBody>
      </p:sp>
      <p:sp>
        <p:nvSpPr>
          <p:cNvPr id="22" name="Прямоугольник 14"/>
          <p:cNvSpPr/>
          <p:nvPr/>
        </p:nvSpPr>
        <p:spPr>
          <a:xfrm>
            <a:off x="6582039" y="3989568"/>
            <a:ext cx="144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E20074"/>
              </a:buClr>
            </a:pPr>
            <a:r>
              <a:rPr lang="en-US" sz="1800" dirty="0">
                <a:solidFill>
                  <a:schemeClr val="bg1"/>
                </a:solidFill>
                <a:latin typeface="TeleGrotesk Headline Ultra" pitchFamily="2" charset="0"/>
                <a:ea typeface="Tele-GroteskNor" pitchFamily="2" charset="0"/>
                <a:cs typeface="Tele-GroteskNor" pitchFamily="2" charset="0"/>
              </a:rPr>
              <a:t>Services </a:t>
            </a:r>
          </a:p>
        </p:txBody>
      </p:sp>
    </p:spTree>
    <p:extLst>
      <p:ext uri="{BB962C8B-B14F-4D97-AF65-F5344CB8AC3E}">
        <p14:creationId xmlns:p14="http://schemas.microsoft.com/office/powerpoint/2010/main" val="278063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logic to controller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298517"/>
              </p:ext>
            </p:extLst>
          </p:nvPr>
        </p:nvGraphicFramePr>
        <p:xfrm>
          <a:off x="136825" y="1000412"/>
          <a:ext cx="8686588" cy="3473196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&lt;section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panel“&gt;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-pills”&gt;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ng-class="{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active:tab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=== 1 }"&gt;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ng-click="tab = 1"&gt;Description&lt;/a&gt;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ng-class="{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active:tab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===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}"&gt;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ng-click="tab = 2"&gt;Specifications&lt;/a&gt;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ng-class="{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active:tab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===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3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}"&gt;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ng-click="tab = 3"&gt;Reviews&lt;/a&gt;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...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101164"/>
              </p:ext>
            </p:extLst>
          </p:nvPr>
        </p:nvGraphicFramePr>
        <p:xfrm>
          <a:off x="1451976" y="4473608"/>
          <a:ext cx="5352336" cy="1755648"/>
        </p:xfrm>
        <a:graphic>
          <a:graphicData uri="http://schemas.openxmlformats.org/drawingml/2006/table">
            <a:tbl>
              <a:tblPr/>
              <a:tblGrid>
                <a:gridCol w="5352336"/>
              </a:tblGrid>
              <a:tr h="1677651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", 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1;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this.selectTab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function(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setTab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this.tab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setTab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968115" y="1710186"/>
            <a:ext cx="53967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ng-click</a:t>
            </a:r>
            <a:r>
              <a:rPr lang="en-US" sz="1400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=</a:t>
            </a:r>
            <a:r>
              <a:rPr lang="en-US" sz="1400" b="1" dirty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"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panel.selectTab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(1)"</a:t>
            </a:r>
            <a:r>
              <a:rPr lang="en-US" sz="1400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&gt;Description&lt;/a&gt;</a:t>
            </a:r>
            <a:endParaRPr lang="ru-RU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71663" y="2455432"/>
            <a:ext cx="53967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ng-click</a:t>
            </a:r>
            <a:r>
              <a:rPr lang="en-US" sz="1400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=</a:t>
            </a:r>
            <a:r>
              <a:rPr lang="en-US" sz="1400" b="1" dirty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"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panel.selectTab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(2)"</a:t>
            </a:r>
            <a:r>
              <a:rPr lang="en-US" sz="1400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&gt;</a:t>
            </a:r>
            <a:r>
              <a:rPr lang="en-US" sz="1400" dirty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Specifications</a:t>
            </a:r>
            <a:r>
              <a:rPr lang="en-US" sz="1400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&lt;/a&gt;</a:t>
            </a:r>
            <a:endParaRPr lang="ru-RU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71663" y="3193190"/>
            <a:ext cx="53967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ng-click</a:t>
            </a:r>
            <a:r>
              <a:rPr lang="en-US" sz="1400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=</a:t>
            </a:r>
            <a:r>
              <a:rPr lang="en-US" sz="1400" b="1" dirty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"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panel.selectTab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(3)"</a:t>
            </a:r>
            <a:r>
              <a:rPr lang="en-US" sz="1400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&gt;</a:t>
            </a:r>
            <a:r>
              <a:rPr lang="en-US" sz="1400" dirty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Reviews</a:t>
            </a:r>
            <a:r>
              <a:rPr lang="en-US" sz="1400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&lt;/a&gt;</a:t>
            </a:r>
            <a:endParaRPr lang="ru-RU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49636" y="4926943"/>
            <a:ext cx="3883348" cy="79135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28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logic to controller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272788"/>
              </p:ext>
            </p:extLst>
          </p:nvPr>
        </p:nvGraphicFramePr>
        <p:xfrm>
          <a:off x="136825" y="1000412"/>
          <a:ext cx="8686588" cy="3473196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&lt;section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panel“&gt;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-pills”&gt;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ng-class="{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active:tab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=== 1 }"&gt;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</a:t>
                      </a:r>
                      <a:r>
                        <a:rPr lang="en-US" sz="1400" dirty="0" smtClean="0">
                          <a:solidFill>
                            <a:srgbClr val="7F0055"/>
                          </a:solidFill>
                          <a:latin typeface="Courier New" pitchFamily="49" charset="0"/>
                          <a:cs typeface="Arial" charset="0"/>
                        </a:rPr>
                        <a:t>=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</a:t>
                      </a:r>
                      <a:r>
                        <a:rPr lang="en-US" sz="1400" dirty="0" err="1" smtClean="0">
                          <a:solidFill>
                            <a:srgbClr val="7F0055"/>
                          </a:solidFill>
                          <a:latin typeface="Courier New" pitchFamily="49" charset="0"/>
                          <a:cs typeface="Arial" charset="0"/>
                        </a:rPr>
                        <a:t>panel.selectTab</a:t>
                      </a:r>
                      <a:r>
                        <a:rPr lang="en-US" sz="1400" dirty="0" smtClean="0">
                          <a:solidFill>
                            <a:srgbClr val="7F0055"/>
                          </a:solidFill>
                          <a:latin typeface="Courier New" pitchFamily="49" charset="0"/>
                          <a:cs typeface="Arial" charset="0"/>
                        </a:rPr>
                        <a:t>(1)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</a:t>
                      </a:r>
                      <a:r>
                        <a:rPr lang="en-US" sz="1400" dirty="0" smtClean="0">
                          <a:solidFill>
                            <a:srgbClr val="7F0055"/>
                          </a:solidFill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Description&lt;/a&gt;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ng-class="{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active:tab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===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}"&gt;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</a:t>
                      </a:r>
                      <a:r>
                        <a:rPr lang="en-US" sz="1400" dirty="0" err="1" smtClean="0">
                          <a:solidFill>
                            <a:srgbClr val="7F0055"/>
                          </a:solidFill>
                          <a:latin typeface="Courier New" pitchFamily="49" charset="0"/>
                          <a:cs typeface="Arial" charset="0"/>
                        </a:rPr>
                        <a:t>panel.selectTab</a:t>
                      </a:r>
                      <a:r>
                        <a:rPr lang="en-US" sz="1400" dirty="0" smtClean="0">
                          <a:solidFill>
                            <a:srgbClr val="7F0055"/>
                          </a:solidFill>
                          <a:latin typeface="Courier New" pitchFamily="49" charset="0"/>
                          <a:cs typeface="Arial" charset="0"/>
                        </a:rPr>
                        <a:t>(2)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"&gt;Specifications&lt;/a&gt;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ng-class="{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active:tab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===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3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}"&gt;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</a:t>
                      </a:r>
                      <a:r>
                        <a:rPr lang="en-US" sz="1400" dirty="0" err="1" smtClean="0">
                          <a:solidFill>
                            <a:srgbClr val="7F0055"/>
                          </a:solidFill>
                          <a:latin typeface="Courier New" pitchFamily="49" charset="0"/>
                          <a:cs typeface="Arial" charset="0"/>
                        </a:rPr>
                        <a:t>panel.selectTab</a:t>
                      </a:r>
                      <a:r>
                        <a:rPr lang="en-US" sz="1400" dirty="0" smtClean="0">
                          <a:solidFill>
                            <a:srgbClr val="7F0055"/>
                          </a:solidFill>
                          <a:latin typeface="Courier New" pitchFamily="49" charset="0"/>
                          <a:cs typeface="Arial" charset="0"/>
                        </a:rPr>
                        <a:t>(2)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"&gt;Reviews&lt;/a&gt;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...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331162"/>
              </p:ext>
            </p:extLst>
          </p:nvPr>
        </p:nvGraphicFramePr>
        <p:xfrm>
          <a:off x="1451976" y="4041218"/>
          <a:ext cx="5352336" cy="2491740"/>
        </p:xfrm>
        <a:graphic>
          <a:graphicData uri="http://schemas.openxmlformats.org/drawingml/2006/table">
            <a:tbl>
              <a:tblPr/>
              <a:tblGrid>
                <a:gridCol w="5352336"/>
              </a:tblGrid>
              <a:tr h="1677651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", 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1;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this.selectTab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function(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setTab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setTab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this.isSelected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function(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checkTab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return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this.tab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===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checkTab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329637" y="1476282"/>
            <a:ext cx="53967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ng-class="{ </a:t>
            </a:r>
            <a:r>
              <a:rPr lang="en-US" sz="1400" dirty="0" err="1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active: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panel.isSelected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(1)</a:t>
            </a:r>
            <a:r>
              <a:rPr lang="en-US" sz="1400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 }"&gt; </a:t>
            </a:r>
            <a:endParaRPr lang="ru-RU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36725" y="2205283"/>
            <a:ext cx="53967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ng-class="{ </a:t>
            </a:r>
            <a:r>
              <a:rPr lang="en-US" sz="1400" dirty="0" err="1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active: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panel.isSelected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(2)</a:t>
            </a:r>
            <a:r>
              <a:rPr lang="en-US" sz="1400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 }"&gt; </a:t>
            </a:r>
            <a:endParaRPr lang="ru-RU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29637" y="2943581"/>
            <a:ext cx="53967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ng-class="{ </a:t>
            </a:r>
            <a:r>
              <a:rPr lang="en-US" sz="1400" dirty="0" err="1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active: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panel.isSelected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(3)</a:t>
            </a:r>
            <a:r>
              <a:rPr lang="en-US" sz="1400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 }"&gt; </a:t>
            </a:r>
            <a:endParaRPr lang="ru-RU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56946" y="5295539"/>
            <a:ext cx="4224114" cy="7012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98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logic in controller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 bwMode="gray">
          <a:xfrm>
            <a:off x="937437" y="1141227"/>
            <a:ext cx="4444409" cy="4813006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 bwMode="gray">
          <a:xfrm>
            <a:off x="1137878" y="4537190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Reviews</a:t>
            </a:r>
          </a:p>
          <a:p>
            <a:r>
              <a:rPr lang="en-US" sz="1800" dirty="0"/>
              <a:t>  None </a:t>
            </a:r>
            <a:r>
              <a:rPr lang="en-US" sz="1800" dirty="0" smtClean="0"/>
              <a:t>yet</a:t>
            </a:r>
            <a:r>
              <a:rPr lang="en-US" sz="1800" b="1" dirty="0" smtClean="0"/>
              <a:t>   </a:t>
            </a:r>
          </a:p>
          <a:p>
            <a:endParaRPr lang="en-US" sz="1800" b="1" dirty="0"/>
          </a:p>
          <a:p>
            <a:endParaRPr lang="ru-RU" sz="1800" b="1" dirty="0" err="1" smtClean="0"/>
          </a:p>
        </p:txBody>
      </p:sp>
      <p:sp>
        <p:nvSpPr>
          <p:cNvPr id="9" name="TextBox 8"/>
          <p:cNvSpPr txBox="1"/>
          <p:nvPr/>
        </p:nvSpPr>
        <p:spPr bwMode="gray">
          <a:xfrm>
            <a:off x="1215653" y="4473321"/>
            <a:ext cx="3820633" cy="122686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Specifications</a:t>
            </a:r>
          </a:p>
          <a:p>
            <a:r>
              <a:rPr lang="en-US" sz="1800" b="1" dirty="0" smtClean="0"/>
              <a:t>    </a:t>
            </a:r>
            <a:r>
              <a:rPr lang="en-US" sz="1800" dirty="0" smtClean="0"/>
              <a:t>RAM - 1000MB</a:t>
            </a:r>
          </a:p>
          <a:p>
            <a:r>
              <a:rPr lang="en-US" sz="1800" dirty="0" smtClean="0"/>
              <a:t>    Internal Storage - 32000MB</a:t>
            </a:r>
          </a:p>
          <a:p>
            <a:r>
              <a:rPr lang="en-US" sz="1800" dirty="0" smtClean="0"/>
              <a:t>    </a:t>
            </a:r>
            <a:r>
              <a:rPr lang="en-US" sz="1800" dirty="0" err="1" smtClean="0"/>
              <a:t>WiFi</a:t>
            </a:r>
            <a:r>
              <a:rPr lang="en-US" sz="1800" dirty="0" smtClean="0"/>
              <a:t> - 802.11 b/g/n</a:t>
            </a:r>
            <a:endParaRPr lang="ru-RU" sz="1800" b="1" dirty="0" err="1" smtClean="0"/>
          </a:p>
        </p:txBody>
      </p:sp>
      <p:sp>
        <p:nvSpPr>
          <p:cNvPr id="10" name="Rounded Rectangle 9"/>
          <p:cNvSpPr/>
          <p:nvPr/>
        </p:nvSpPr>
        <p:spPr bwMode="auto">
          <a:xfrm>
            <a:off x="2461564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2456121" y="3759930"/>
            <a:ext cx="1407042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2456121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4015563" y="3762150"/>
            <a:ext cx="1052623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1103755" y="3762150"/>
            <a:ext cx="1199966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pic>
        <p:nvPicPr>
          <p:cNvPr id="15" name="Picture 3" descr="C:\Users\bFinkels\Documents\AngularJS\store.product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956" y="1241372"/>
            <a:ext cx="2200031" cy="220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ounded Rectangle 15"/>
          <p:cNvSpPr/>
          <p:nvPr/>
        </p:nvSpPr>
        <p:spPr bwMode="auto">
          <a:xfrm>
            <a:off x="1103755" y="3758010"/>
            <a:ext cx="1199966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4015561" y="3758010"/>
            <a:ext cx="1052623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8" name="TextBox 17"/>
          <p:cNvSpPr txBox="1"/>
          <p:nvPr/>
        </p:nvSpPr>
        <p:spPr bwMode="gray">
          <a:xfrm>
            <a:off x="1247553" y="4473321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Description</a:t>
            </a:r>
          </a:p>
          <a:p>
            <a:r>
              <a:rPr lang="en-US" sz="1800" b="1" dirty="0" smtClean="0"/>
              <a:t>    </a:t>
            </a:r>
            <a:r>
              <a:rPr lang="en-US" sz="1800" dirty="0"/>
              <a:t>Motorola XOOM with Wi-Fi has a super-powerful dual-core processor and Android™ 3.0 (Honeycomb</a:t>
            </a:r>
            <a:r>
              <a:rPr lang="en-US" sz="1800" dirty="0" smtClean="0"/>
              <a:t>).</a:t>
            </a:r>
            <a:endParaRPr lang="ru-RU" sz="1800" b="1" dirty="0" err="1" smtClean="0"/>
          </a:p>
        </p:txBody>
      </p:sp>
      <p:sp>
        <p:nvSpPr>
          <p:cNvPr id="19" name="TextBox 18"/>
          <p:cNvSpPr txBox="1"/>
          <p:nvPr/>
        </p:nvSpPr>
        <p:spPr bwMode="gray">
          <a:xfrm>
            <a:off x="1852723" y="1273270"/>
            <a:ext cx="2613837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Motorola XOOM™ with Wi-Fi</a:t>
            </a:r>
          </a:p>
        </p:txBody>
      </p:sp>
    </p:spTree>
    <p:extLst>
      <p:ext uri="{BB962C8B-B14F-4D97-AF65-F5344CB8AC3E}">
        <p14:creationId xmlns:p14="http://schemas.microsoft.com/office/powerpoint/2010/main" val="301474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6" grpId="0" animBg="1"/>
      <p:bldP spid="17" grpId="0" animBg="1"/>
      <p:bldP spid="1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ea typeface="Tele-GroteskNor" pitchFamily="2" charset="0"/>
                <a:cs typeface="Tele-GroteskNor" pitchFamily="2" charset="0"/>
              </a:rPr>
              <a:t>Forms and Models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569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 Review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 bwMode="gray">
          <a:xfrm>
            <a:off x="843516" y="800077"/>
            <a:ext cx="4564913" cy="5423514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 bwMode="gray">
          <a:xfrm>
            <a:off x="1221097" y="3811474"/>
            <a:ext cx="3820633" cy="2288694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Reviews</a:t>
            </a:r>
          </a:p>
          <a:p>
            <a:r>
              <a:rPr lang="en-US" sz="1800" b="1" dirty="0"/>
              <a:t>  </a:t>
            </a:r>
            <a:r>
              <a:rPr lang="en-US" sz="1800" b="1" dirty="0" smtClean="0"/>
              <a:t>5 </a:t>
            </a:r>
            <a:r>
              <a:rPr lang="en-US" sz="1800" b="1" dirty="0"/>
              <a:t>Stars </a:t>
            </a:r>
            <a:r>
              <a:rPr lang="en-US" sz="1800" dirty="0"/>
              <a:t>I bought a few weeks ago.</a:t>
            </a:r>
          </a:p>
          <a:p>
            <a:r>
              <a:rPr lang="en-US" sz="1800" dirty="0"/>
              <a:t>Basically - the most positive impression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— </a:t>
            </a:r>
            <a:r>
              <a:rPr lang="en-US" sz="1800" dirty="0" smtClean="0"/>
              <a:t>joe@thomas.com </a:t>
            </a:r>
          </a:p>
          <a:p>
            <a:endParaRPr lang="en-US" sz="1800" b="1" dirty="0" smtClean="0"/>
          </a:p>
          <a:p>
            <a:r>
              <a:rPr lang="en-US" sz="1800" b="1" dirty="0" smtClean="0"/>
              <a:t>  4 </a:t>
            </a:r>
            <a:r>
              <a:rPr lang="en-US" sz="1800" b="1" dirty="0"/>
              <a:t>Stars </a:t>
            </a:r>
            <a:r>
              <a:rPr lang="en-US" sz="1800" b="1" dirty="0" smtClean="0"/>
              <a:t> </a:t>
            </a:r>
            <a:r>
              <a:rPr lang="en-US" sz="1800" dirty="0" smtClean="0"/>
              <a:t>The </a:t>
            </a:r>
            <a:r>
              <a:rPr lang="en-US" sz="1800" dirty="0"/>
              <a:t>device is quite satisfied. </a:t>
            </a:r>
            <a:r>
              <a:rPr lang="en-US" sz="1800" dirty="0" smtClean="0"/>
              <a:t>With </a:t>
            </a:r>
            <a:r>
              <a:rPr lang="en-US" sz="1800" dirty="0"/>
              <a:t>its functions </a:t>
            </a:r>
            <a:r>
              <a:rPr lang="en-US" sz="1800" dirty="0" smtClean="0"/>
              <a:t>copes.</a:t>
            </a:r>
          </a:p>
          <a:p>
            <a:r>
              <a:rPr lang="en-US" sz="1800" dirty="0"/>
              <a:t>— </a:t>
            </a:r>
            <a:r>
              <a:rPr lang="en-US" sz="1800" dirty="0" smtClean="0"/>
              <a:t>tim@hater.com </a:t>
            </a:r>
            <a:endParaRPr lang="en-US" sz="1800" b="1" dirty="0"/>
          </a:p>
        </p:txBody>
      </p:sp>
      <p:sp>
        <p:nvSpPr>
          <p:cNvPr id="10" name="Rounded Rectangle 9"/>
          <p:cNvSpPr/>
          <p:nvPr/>
        </p:nvSpPr>
        <p:spPr bwMode="auto">
          <a:xfrm>
            <a:off x="2467007" y="3416861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4021006" y="3421001"/>
            <a:ext cx="1052623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1109198" y="3421001"/>
            <a:ext cx="1199966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pic>
        <p:nvPicPr>
          <p:cNvPr id="15" name="Picture 3" descr="C:\Users\bFinkels\Documents\AngularJS\store.product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399" y="900223"/>
            <a:ext cx="2200031" cy="220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 bwMode="gray">
          <a:xfrm>
            <a:off x="1858166" y="932121"/>
            <a:ext cx="2613837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Motorola XOOM™ with Wi-Fi</a:t>
            </a:r>
          </a:p>
        </p:txBody>
      </p:sp>
    </p:spTree>
    <p:extLst>
      <p:ext uri="{BB962C8B-B14F-4D97-AF65-F5344CB8AC3E}">
        <p14:creationId xmlns:p14="http://schemas.microsoft.com/office/powerpoint/2010/main" val="315219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 review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gray">
          <a:xfrm>
            <a:off x="942881" y="708837"/>
            <a:ext cx="4522254" cy="5514754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 bwMode="gray">
          <a:xfrm>
            <a:off x="1293691" y="861812"/>
            <a:ext cx="3820633" cy="2288694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Reviews</a:t>
            </a:r>
          </a:p>
          <a:p>
            <a:r>
              <a:rPr lang="en-US" sz="1800" b="1" dirty="0"/>
              <a:t>  5 Stars </a:t>
            </a:r>
            <a:r>
              <a:rPr lang="en-US" sz="1800" dirty="0"/>
              <a:t>I bought a few weeks ago.</a:t>
            </a:r>
          </a:p>
          <a:p>
            <a:r>
              <a:rPr lang="en-US" sz="1800" dirty="0"/>
              <a:t>Basically - the most positive impression.</a:t>
            </a:r>
          </a:p>
          <a:p>
            <a:r>
              <a:rPr lang="en-US" sz="1800" dirty="0"/>
              <a:t>— joe@thomas.com </a:t>
            </a:r>
          </a:p>
          <a:p>
            <a:endParaRPr lang="en-US" sz="1800" b="1" dirty="0"/>
          </a:p>
          <a:p>
            <a:r>
              <a:rPr lang="en-US" sz="1800" b="1" dirty="0"/>
              <a:t>  4 Stars  </a:t>
            </a:r>
            <a:r>
              <a:rPr lang="en-US" sz="1800" dirty="0"/>
              <a:t>The device is quite satisfied. With its functions copes.</a:t>
            </a:r>
          </a:p>
          <a:p>
            <a:r>
              <a:rPr lang="en-US" sz="1800" dirty="0"/>
              <a:t>— tim@hater.com </a:t>
            </a:r>
            <a:endParaRPr lang="en-US" sz="1800" b="1" dirty="0"/>
          </a:p>
        </p:txBody>
      </p:sp>
      <p:sp>
        <p:nvSpPr>
          <p:cNvPr id="13" name="TextBox 12"/>
          <p:cNvSpPr txBox="1"/>
          <p:nvPr/>
        </p:nvSpPr>
        <p:spPr bwMode="gray">
          <a:xfrm>
            <a:off x="1265338" y="3200125"/>
            <a:ext cx="3820633" cy="626701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smtClean="0"/>
              <a:t>Submit a Review</a:t>
            </a:r>
            <a:endParaRPr lang="en-US" sz="1800" b="1" dirty="0"/>
          </a:p>
          <a:p>
            <a:r>
              <a:rPr lang="en-US" sz="1800" b="1" dirty="0"/>
              <a:t>  </a:t>
            </a:r>
            <a:endParaRPr lang="ru-RU" sz="1800" b="1" dirty="0" err="1" smtClean="0"/>
          </a:p>
        </p:txBody>
      </p:sp>
      <p:sp>
        <p:nvSpPr>
          <p:cNvPr id="14" name="Rounded Rectangle 13"/>
          <p:cNvSpPr/>
          <p:nvPr/>
        </p:nvSpPr>
        <p:spPr bwMode="auto">
          <a:xfrm>
            <a:off x="3402418" y="5668016"/>
            <a:ext cx="1515267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Submit Review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5" name="Rounded Rectangle 14"/>
          <p:cNvSpPr/>
          <p:nvPr/>
        </p:nvSpPr>
        <p:spPr bwMode="gray">
          <a:xfrm>
            <a:off x="1265337" y="3568259"/>
            <a:ext cx="3554755" cy="51713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en-US" sz="1800" dirty="0" smtClean="0">
                <a:latin typeface="Tele-GroteskNor" pitchFamily="2" charset="0"/>
                <a:cs typeface="Arial Unicode MS" panose="020B0604020202020204" pitchFamily="34" charset="-128"/>
              </a:rPr>
              <a:t>Rate the Product</a:t>
            </a: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8" name="Isosceles Triangle 17"/>
          <p:cNvSpPr/>
          <p:nvPr/>
        </p:nvSpPr>
        <p:spPr bwMode="gray">
          <a:xfrm rot="10800000">
            <a:off x="4600353" y="3842756"/>
            <a:ext cx="179527" cy="142662"/>
          </a:xfrm>
          <a:prstGeom prst="triangl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9" name="Isosceles Triangle 18"/>
          <p:cNvSpPr/>
          <p:nvPr/>
        </p:nvSpPr>
        <p:spPr bwMode="gray">
          <a:xfrm>
            <a:off x="4595649" y="3617682"/>
            <a:ext cx="179527" cy="142662"/>
          </a:xfrm>
          <a:prstGeom prst="triangl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0" name="Rounded Rectangle 19"/>
          <p:cNvSpPr/>
          <p:nvPr/>
        </p:nvSpPr>
        <p:spPr bwMode="gray">
          <a:xfrm>
            <a:off x="4564911" y="3579464"/>
            <a:ext cx="241004" cy="472561"/>
          </a:xfrm>
          <a:prstGeom prst="roundRect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2" name="Rounded Rectangle 21"/>
          <p:cNvSpPr/>
          <p:nvPr/>
        </p:nvSpPr>
        <p:spPr bwMode="gray">
          <a:xfrm>
            <a:off x="1251161" y="4243267"/>
            <a:ext cx="3554754" cy="51713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en-US" sz="1800" dirty="0">
                <a:solidFill>
                  <a:schemeClr val="bg2"/>
                </a:solidFill>
              </a:rPr>
              <a:t>Write a short review of the </a:t>
            </a:r>
            <a:r>
              <a:rPr lang="en-US" sz="1800" dirty="0" smtClean="0">
                <a:solidFill>
                  <a:schemeClr val="bg2"/>
                </a:solidFill>
              </a:rPr>
              <a:t>product</a:t>
            </a:r>
            <a:endParaRPr lang="ru-RU" sz="1800" dirty="0" smtClean="0">
              <a:solidFill>
                <a:schemeClr val="bg2"/>
              </a:solidFill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3" name="Rounded Rectangle 22"/>
          <p:cNvSpPr/>
          <p:nvPr/>
        </p:nvSpPr>
        <p:spPr bwMode="gray">
          <a:xfrm>
            <a:off x="1265337" y="4912800"/>
            <a:ext cx="3554754" cy="51713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en-US" sz="1800" dirty="0" smtClean="0">
                <a:solidFill>
                  <a:schemeClr val="bg2"/>
                </a:solidFill>
              </a:rPr>
              <a:t>example@gmail.com</a:t>
            </a:r>
            <a:endParaRPr lang="ru-RU" sz="1800" dirty="0" smtClean="0">
              <a:solidFill>
                <a:schemeClr val="bg2"/>
              </a:solidFill>
              <a:latin typeface="Tele-GroteskNor" pitchFamily="2" charset="0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160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reviews to our products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786986"/>
              </p:ext>
            </p:extLst>
          </p:nvPr>
        </p:nvGraphicFramePr>
        <p:xfrm>
          <a:off x="228812" y="1082709"/>
          <a:ext cx="8686588" cy="4700016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", 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[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{ name: ‘Motorola XOOM™ with Wi-Fi',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price: 250.00,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description: '. . .',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images: [...],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reviews: [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stars: 5,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body: “I bought a few weeks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ago.Basically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- the most…”,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author: “joe@thomas.com”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},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stars: 4,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body: “The device is quite satisfied. With its functions copes.”,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author: “tim@hater.com”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. . .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978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Looping over reviews in our tab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786488"/>
              </p:ext>
            </p:extLst>
          </p:nvPr>
        </p:nvGraphicFramePr>
        <p:xfrm>
          <a:off x="152982" y="1146503"/>
          <a:ext cx="8686588" cy="3473196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&lt;body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store"&gt;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class="list-group"&gt;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 class="list-group-item" ng-repeat="product in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...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&lt;div class="panel" ng-show="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panel.isSelected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(3)"&gt;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&lt;h4&gt; Reviews &lt;/h4&gt;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ng-repeat="review in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product.reviews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&lt;b&gt;Stars: 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review.stars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}}&lt;/b&gt;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review.body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&lt;cite&gt;by: 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review.author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}}&lt;/cite&gt;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  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&lt;/div&gt;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224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it displaying?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 bwMode="gray">
          <a:xfrm>
            <a:off x="634472" y="1658404"/>
            <a:ext cx="3820633" cy="1919363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/>
              <a:t>Reviews</a:t>
            </a:r>
          </a:p>
          <a:p>
            <a:r>
              <a:rPr lang="en-US" sz="2000" b="1" dirty="0"/>
              <a:t>  </a:t>
            </a:r>
            <a:r>
              <a:rPr lang="en-US" sz="2000" b="1" dirty="0" smtClean="0"/>
              <a:t>5 </a:t>
            </a:r>
            <a:r>
              <a:rPr lang="en-US" sz="2000" b="1" dirty="0"/>
              <a:t>Stars </a:t>
            </a:r>
            <a:r>
              <a:rPr lang="en-US" sz="2000" dirty="0"/>
              <a:t>I bought a few weeks ago.</a:t>
            </a:r>
          </a:p>
          <a:p>
            <a:r>
              <a:rPr lang="en-US" sz="2000" dirty="0"/>
              <a:t>Basically - the most positive impression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 </a:t>
            </a:r>
            <a:endParaRPr lang="en-US" sz="2000" b="1" dirty="0" smtClean="0"/>
          </a:p>
          <a:p>
            <a:r>
              <a:rPr lang="en-US" sz="2000" b="1" dirty="0" smtClean="0"/>
              <a:t>  4 </a:t>
            </a:r>
            <a:r>
              <a:rPr lang="en-US" sz="2000" b="1" dirty="0"/>
              <a:t>Stars </a:t>
            </a:r>
            <a:r>
              <a:rPr lang="en-US" sz="2000" b="1" dirty="0" smtClean="0"/>
              <a:t> </a:t>
            </a:r>
            <a:r>
              <a:rPr lang="en-US" sz="2000" dirty="0" smtClean="0"/>
              <a:t>The </a:t>
            </a:r>
            <a:r>
              <a:rPr lang="en-US" sz="2000" dirty="0"/>
              <a:t>device is quite satisfied. </a:t>
            </a:r>
            <a:r>
              <a:rPr lang="en-US" sz="2000" dirty="0" smtClean="0"/>
              <a:t>With </a:t>
            </a:r>
            <a:r>
              <a:rPr lang="en-US" sz="2000" dirty="0"/>
              <a:t>its functions </a:t>
            </a:r>
            <a:r>
              <a:rPr lang="en-US" sz="2000" dirty="0" smtClean="0"/>
              <a:t>copes.</a:t>
            </a:r>
            <a:endParaRPr lang="ru-RU" sz="2000" b="1" dirty="0" err="1" smtClean="0"/>
          </a:p>
        </p:txBody>
      </p:sp>
      <p:sp>
        <p:nvSpPr>
          <p:cNvPr id="7" name="TextBox 6"/>
          <p:cNvSpPr txBox="1"/>
          <p:nvPr/>
        </p:nvSpPr>
        <p:spPr bwMode="gray">
          <a:xfrm>
            <a:off x="694660" y="4813005"/>
            <a:ext cx="5337545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Как начать реализовывать форму отзыва?</a:t>
            </a:r>
          </a:p>
        </p:txBody>
      </p:sp>
    </p:spTree>
    <p:extLst>
      <p:ext uri="{BB962C8B-B14F-4D97-AF65-F5344CB8AC3E}">
        <p14:creationId xmlns:p14="http://schemas.microsoft.com/office/powerpoint/2010/main" val="365259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review form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169013"/>
              </p:ext>
            </p:extLst>
          </p:nvPr>
        </p:nvGraphicFramePr>
        <p:xfrm>
          <a:off x="152982" y="1146503"/>
          <a:ext cx="8686588" cy="3963924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&lt;h4&gt; Reviews &lt;/h4&gt;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ng-repeat="review in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product.reviews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"&gt;...&lt;/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  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&lt;form name="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reviewForm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&lt;select&gt;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&lt;option value="1"&gt;1 star&lt;/option&gt;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&lt;option value="2"&gt;2 stars&lt;/option&gt;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. . 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&lt;/select&gt;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textarea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textarea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&lt;label&gt;by:&lt;/label&gt;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&lt;input type="email" /&gt;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&lt;input type="submit" value="Submit" /&gt;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&lt;/form&gt;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 bwMode="gray">
          <a:xfrm>
            <a:off x="4807589" y="1903727"/>
            <a:ext cx="4352133" cy="3586717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 bwMode="gray">
          <a:xfrm>
            <a:off x="5130046" y="2059398"/>
            <a:ext cx="3820633" cy="34970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smtClean="0"/>
              <a:t>Reviews</a:t>
            </a:r>
            <a:endParaRPr lang="ru-RU" sz="1800" b="1" dirty="0" err="1" smtClean="0"/>
          </a:p>
        </p:txBody>
      </p:sp>
      <p:sp>
        <p:nvSpPr>
          <p:cNvPr id="9" name="TextBox 8"/>
          <p:cNvSpPr txBox="1"/>
          <p:nvPr/>
        </p:nvSpPr>
        <p:spPr bwMode="gray">
          <a:xfrm>
            <a:off x="5130046" y="2466979"/>
            <a:ext cx="3820633" cy="626701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smtClean="0"/>
              <a:t>Submit a Review</a:t>
            </a:r>
            <a:endParaRPr lang="en-US" sz="1800" b="1" dirty="0"/>
          </a:p>
          <a:p>
            <a:r>
              <a:rPr lang="en-US" sz="1800" b="1" dirty="0"/>
              <a:t>  </a:t>
            </a:r>
            <a:endParaRPr lang="ru-RU" sz="1800" b="1" dirty="0" err="1" smtClean="0"/>
          </a:p>
        </p:txBody>
      </p:sp>
      <p:sp>
        <p:nvSpPr>
          <p:cNvPr id="10" name="Rounded Rectangle 9"/>
          <p:cNvSpPr/>
          <p:nvPr/>
        </p:nvSpPr>
        <p:spPr bwMode="auto">
          <a:xfrm>
            <a:off x="7267126" y="4934870"/>
            <a:ext cx="1515267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Submit Review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ounded Rectangle 10"/>
          <p:cNvSpPr/>
          <p:nvPr/>
        </p:nvSpPr>
        <p:spPr bwMode="gray">
          <a:xfrm>
            <a:off x="5130045" y="2835113"/>
            <a:ext cx="3554755" cy="51713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en-US" sz="1800" dirty="0" smtClean="0">
                <a:latin typeface="Tele-GroteskNor" pitchFamily="2" charset="0"/>
                <a:cs typeface="Arial Unicode MS" panose="020B0604020202020204" pitchFamily="34" charset="-128"/>
              </a:rPr>
              <a:t>Rate the Product</a:t>
            </a: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2" name="Isosceles Triangle 11"/>
          <p:cNvSpPr/>
          <p:nvPr/>
        </p:nvSpPr>
        <p:spPr bwMode="gray">
          <a:xfrm rot="10800000">
            <a:off x="8465061" y="3109610"/>
            <a:ext cx="179527" cy="142662"/>
          </a:xfrm>
          <a:prstGeom prst="triangl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3" name="Isosceles Triangle 12"/>
          <p:cNvSpPr/>
          <p:nvPr/>
        </p:nvSpPr>
        <p:spPr bwMode="gray">
          <a:xfrm>
            <a:off x="8460357" y="2884536"/>
            <a:ext cx="179527" cy="142662"/>
          </a:xfrm>
          <a:prstGeom prst="triangl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4" name="Rounded Rectangle 13"/>
          <p:cNvSpPr/>
          <p:nvPr/>
        </p:nvSpPr>
        <p:spPr bwMode="gray">
          <a:xfrm>
            <a:off x="8429619" y="2846318"/>
            <a:ext cx="241004" cy="472561"/>
          </a:xfrm>
          <a:prstGeom prst="roundRect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5" name="Rounded Rectangle 14"/>
          <p:cNvSpPr/>
          <p:nvPr/>
        </p:nvSpPr>
        <p:spPr bwMode="gray">
          <a:xfrm>
            <a:off x="5115869" y="3510121"/>
            <a:ext cx="3554754" cy="51713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en-US" sz="1800" dirty="0">
                <a:solidFill>
                  <a:schemeClr val="bg2"/>
                </a:solidFill>
              </a:rPr>
              <a:t>Write a short review of the </a:t>
            </a:r>
            <a:r>
              <a:rPr lang="en-US" sz="1800" dirty="0" smtClean="0">
                <a:solidFill>
                  <a:schemeClr val="bg2"/>
                </a:solidFill>
              </a:rPr>
              <a:t>product</a:t>
            </a:r>
            <a:endParaRPr lang="ru-RU" sz="1800" dirty="0" smtClean="0">
              <a:solidFill>
                <a:schemeClr val="bg2"/>
              </a:solidFill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6" name="Rounded Rectangle 15"/>
          <p:cNvSpPr/>
          <p:nvPr/>
        </p:nvSpPr>
        <p:spPr bwMode="gray">
          <a:xfrm>
            <a:off x="5130045" y="4179654"/>
            <a:ext cx="3554754" cy="51713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en-US" sz="1800" dirty="0" smtClean="0">
                <a:solidFill>
                  <a:schemeClr val="bg2"/>
                </a:solidFill>
              </a:rPr>
              <a:t>example@gmail.com</a:t>
            </a:r>
            <a:endParaRPr lang="ru-RU" sz="1800" dirty="0" smtClean="0">
              <a:solidFill>
                <a:schemeClr val="bg2"/>
              </a:solidFill>
              <a:latin typeface="Tele-GroteskNor" pitchFamily="2" charset="0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451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0" dirty="0" smtClean="0">
                <a:cs typeface="Arial" pitchFamily="34" charset="0"/>
              </a:rPr>
              <a:t>Overview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252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live preview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217541"/>
              </p:ext>
            </p:extLst>
          </p:nvPr>
        </p:nvGraphicFramePr>
        <p:xfrm>
          <a:off x="152982" y="1146503"/>
          <a:ext cx="8686588" cy="4454652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&lt;form name="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reviewForm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&lt;b&gt;Stars: {{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review.stars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}}&lt;/b&gt;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{{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review.body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&lt;cite&gt;by: {{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review.author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}}&lt;/cite&gt;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&lt;select&gt;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&lt;option value="1"&gt;1 star&lt;/option&gt;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&lt;option value="2"&gt;2 stars&lt;/option&gt;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. . 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&lt;/select&gt;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textarea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textarea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&lt;label&gt;by:&lt;/label&gt;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&lt;input type="email" /&gt;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&lt;input type="submit" value="Submit" /&gt;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&lt;/form&gt;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1" name="Freeform 30"/>
          <p:cNvSpPr/>
          <p:nvPr/>
        </p:nvSpPr>
        <p:spPr bwMode="gray">
          <a:xfrm rot="20883174">
            <a:off x="4827181" y="1906772"/>
            <a:ext cx="985324" cy="1127050"/>
          </a:xfrm>
          <a:custGeom>
            <a:avLst/>
            <a:gdLst>
              <a:gd name="connsiteX0" fmla="*/ 28353 w 836468"/>
              <a:gd name="connsiteY0" fmla="*/ 0 h 1169581"/>
              <a:gd name="connsiteX1" fmla="*/ 836428 w 836468"/>
              <a:gd name="connsiteY1" fmla="*/ 708837 h 1169581"/>
              <a:gd name="connsiteX2" fmla="*/ 0 w 836468"/>
              <a:gd name="connsiteY2" fmla="*/ 1169581 h 116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6468" h="1169581">
                <a:moveTo>
                  <a:pt x="28353" y="0"/>
                </a:moveTo>
                <a:cubicBezTo>
                  <a:pt x="434753" y="256953"/>
                  <a:pt x="841153" y="513907"/>
                  <a:pt x="836428" y="708837"/>
                </a:cubicBezTo>
                <a:cubicBezTo>
                  <a:pt x="831703" y="903767"/>
                  <a:pt x="128772" y="1098697"/>
                  <a:pt x="0" y="1169581"/>
                </a:cubicBezTo>
              </a:path>
            </a:pathLst>
          </a:cu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4874419" y="3121068"/>
            <a:ext cx="80088" cy="40929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 bwMode="gray">
          <a:xfrm>
            <a:off x="5918488" y="2143125"/>
            <a:ext cx="2292062" cy="9037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Как нам связать объект </a:t>
            </a:r>
            <a:r>
              <a:rPr lang="en-US" sz="1800" dirty="0" smtClean="0"/>
              <a:t>review</a:t>
            </a:r>
            <a:r>
              <a:rPr lang="ru-RU" sz="1800" dirty="0" smtClean="0"/>
              <a:t> с объектами на форме?</a:t>
            </a:r>
          </a:p>
        </p:txBody>
      </p:sp>
    </p:spTree>
    <p:extLst>
      <p:ext uri="{BB962C8B-B14F-4D97-AF65-F5344CB8AC3E}">
        <p14:creationId xmlns:p14="http://schemas.microsoft.com/office/powerpoint/2010/main" val="165473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Ng-model directive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783935"/>
              </p:ext>
            </p:extLst>
          </p:nvPr>
        </p:nvGraphicFramePr>
        <p:xfrm>
          <a:off x="152982" y="1146503"/>
          <a:ext cx="8686588" cy="4454652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&lt;form name="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reviewForm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&lt;b&gt;Stars: 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review.stars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}}&lt;/b&gt;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review.body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&lt;cite&gt;by: 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review.author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}}&lt;/cite&gt;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&lt;select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ng-model="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review.stars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&lt;option value="1"&gt;1 star&lt;/option&gt;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&lt;option value="2"&gt;2 stars&lt;/option&gt;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. . 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&lt;/select&gt;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textarea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ng-model="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review.body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textarea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&lt;label&gt;by:&lt;/label&gt;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&lt;input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ng-model="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review.author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type="email" /&gt;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&lt;input type="submit" value="Submit" /&gt;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&lt;/form&gt;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72770" y="2650812"/>
            <a:ext cx="2542030" cy="232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24408" y="3880644"/>
            <a:ext cx="2380880" cy="232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16064" y="4344693"/>
            <a:ext cx="2598735" cy="232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5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preview in action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gray">
          <a:xfrm>
            <a:off x="690079" y="850605"/>
            <a:ext cx="4378107" cy="5264396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 bwMode="gray">
          <a:xfrm>
            <a:off x="1114547" y="2968858"/>
            <a:ext cx="3820633" cy="626701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smtClean="0"/>
              <a:t>Submit a Review</a:t>
            </a:r>
            <a:endParaRPr lang="en-US" sz="1800" b="1" dirty="0"/>
          </a:p>
          <a:p>
            <a:r>
              <a:rPr lang="en-US" sz="1800" b="1" dirty="0"/>
              <a:t>  </a:t>
            </a:r>
            <a:endParaRPr lang="ru-RU" sz="1800" b="1" dirty="0" err="1" smtClean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3251627" y="5436749"/>
            <a:ext cx="1515267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Submit Review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Rounded Rectangle 9"/>
          <p:cNvSpPr/>
          <p:nvPr/>
        </p:nvSpPr>
        <p:spPr bwMode="gray">
          <a:xfrm>
            <a:off x="1114546" y="3336992"/>
            <a:ext cx="3554755" cy="51713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en-US" sz="1800" dirty="0" smtClean="0">
                <a:latin typeface="Tele-GroteskNor" pitchFamily="2" charset="0"/>
                <a:cs typeface="Arial Unicode MS" panose="020B0604020202020204" pitchFamily="34" charset="-128"/>
              </a:rPr>
              <a:t>5</a:t>
            </a: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1" name="Isosceles Triangle 10"/>
          <p:cNvSpPr/>
          <p:nvPr/>
        </p:nvSpPr>
        <p:spPr bwMode="gray">
          <a:xfrm rot="10800000">
            <a:off x="4449562" y="3611489"/>
            <a:ext cx="179527" cy="142662"/>
          </a:xfrm>
          <a:prstGeom prst="triangl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2" name="Isosceles Triangle 11"/>
          <p:cNvSpPr/>
          <p:nvPr/>
        </p:nvSpPr>
        <p:spPr bwMode="gray">
          <a:xfrm>
            <a:off x="4444858" y="3386415"/>
            <a:ext cx="179527" cy="142662"/>
          </a:xfrm>
          <a:prstGeom prst="triangl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3" name="Rounded Rectangle 12"/>
          <p:cNvSpPr/>
          <p:nvPr/>
        </p:nvSpPr>
        <p:spPr bwMode="gray">
          <a:xfrm>
            <a:off x="4414120" y="3348197"/>
            <a:ext cx="241004" cy="472561"/>
          </a:xfrm>
          <a:prstGeom prst="roundRect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4" name="Rounded Rectangle 13"/>
          <p:cNvSpPr/>
          <p:nvPr/>
        </p:nvSpPr>
        <p:spPr bwMode="gray">
          <a:xfrm>
            <a:off x="1100370" y="3996677"/>
            <a:ext cx="3554754" cy="547779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r>
              <a:rPr lang="en-US" sz="1800" dirty="0"/>
              <a:t>I bought a few weeks ago.</a:t>
            </a:r>
          </a:p>
        </p:txBody>
      </p:sp>
      <p:sp>
        <p:nvSpPr>
          <p:cNvPr id="15" name="Rounded Rectangle 14"/>
          <p:cNvSpPr/>
          <p:nvPr/>
        </p:nvSpPr>
        <p:spPr bwMode="gray">
          <a:xfrm>
            <a:off x="1114546" y="4666210"/>
            <a:ext cx="3554754" cy="547779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r>
              <a:rPr lang="en-US" sz="1800" dirty="0" smtClean="0"/>
              <a:t>joe@thomas.com</a:t>
            </a:r>
            <a:endParaRPr lang="en-US" sz="1800" dirty="0"/>
          </a:p>
        </p:txBody>
      </p:sp>
      <p:sp>
        <p:nvSpPr>
          <p:cNvPr id="16" name="TextBox 15"/>
          <p:cNvSpPr txBox="1"/>
          <p:nvPr/>
        </p:nvSpPr>
        <p:spPr bwMode="gray">
          <a:xfrm>
            <a:off x="981606" y="1162218"/>
            <a:ext cx="3820633" cy="903700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Reviews</a:t>
            </a:r>
          </a:p>
          <a:p>
            <a:r>
              <a:rPr lang="en-US" sz="1800" b="1" dirty="0"/>
              <a:t>  5 Stars </a:t>
            </a:r>
            <a:r>
              <a:rPr lang="en-US" sz="1800" dirty="0"/>
              <a:t>I bought a few </a:t>
            </a:r>
            <a:r>
              <a:rPr lang="en-US" sz="1800" dirty="0" smtClean="0"/>
              <a:t>weeks ago.</a:t>
            </a:r>
            <a:endParaRPr lang="en-US" sz="1800" dirty="0"/>
          </a:p>
          <a:p>
            <a:r>
              <a:rPr lang="en-US" sz="1800" dirty="0" smtClean="0"/>
              <a:t>— </a:t>
            </a:r>
            <a:r>
              <a:rPr lang="en-US" sz="1800" dirty="0"/>
              <a:t>joe@thomas.com </a:t>
            </a:r>
          </a:p>
        </p:txBody>
      </p:sp>
      <p:sp>
        <p:nvSpPr>
          <p:cNvPr id="17" name="TextBox 16"/>
          <p:cNvSpPr txBox="1"/>
          <p:nvPr/>
        </p:nvSpPr>
        <p:spPr bwMode="gray">
          <a:xfrm>
            <a:off x="5741581" y="2828260"/>
            <a:ext cx="2791201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Но как на самом деле мы добавляем новый отзыв?</a:t>
            </a:r>
          </a:p>
        </p:txBody>
      </p:sp>
    </p:spTree>
    <p:extLst>
      <p:ext uri="{BB962C8B-B14F-4D97-AF65-F5344CB8AC3E}">
        <p14:creationId xmlns:p14="http://schemas.microsoft.com/office/powerpoint/2010/main" val="121713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More Binding Examples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004397"/>
              </p:ext>
            </p:extLst>
          </p:nvPr>
        </p:nvGraphicFramePr>
        <p:xfrm>
          <a:off x="130293" y="1744621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&lt;input ng-model="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review.terms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type="checkbox" /&gt; I agree to the terms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Content Placeholder 2"/>
          <p:cNvSpPr>
            <a:spLocks/>
          </p:cNvSpPr>
          <p:nvPr/>
        </p:nvSpPr>
        <p:spPr bwMode="gray">
          <a:xfrm>
            <a:off x="193196" y="1202204"/>
            <a:ext cx="5632289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000" dirty="0">
                <a:latin typeface="Arial Narrow" pitchFamily="34" charset="0"/>
              </a:rPr>
              <a:t>With a Checkbox</a:t>
            </a:r>
            <a:endParaRPr lang="ru-RU" sz="2000" dirty="0">
              <a:solidFill>
                <a:schemeClr val="tx2"/>
              </a:solidFill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193196" y="2109712"/>
            <a:ext cx="6725055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Задает значение </a:t>
            </a:r>
            <a:r>
              <a:rPr lang="en-US" sz="1800" dirty="0" smtClean="0"/>
              <a:t>true </a:t>
            </a:r>
            <a:r>
              <a:rPr lang="ru-RU" sz="1800" dirty="0" smtClean="0"/>
              <a:t>или </a:t>
            </a:r>
            <a:r>
              <a:rPr lang="en-US" sz="1800" dirty="0" smtClean="0"/>
              <a:t>false</a:t>
            </a:r>
            <a:endParaRPr lang="ru-RU" sz="18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596641"/>
              </p:ext>
            </p:extLst>
          </p:nvPr>
        </p:nvGraphicFramePr>
        <p:xfrm>
          <a:off x="193196" y="3442286"/>
          <a:ext cx="7936273" cy="1019556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What color would you like?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&lt;input ng-model="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review.color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type="radio" value="red" /&gt; Red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&lt;input ng-model="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review.color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type="radio" value="blue" /&gt; Blue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&lt;input ng-model="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review.color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type="radio" value="green" /&gt; Green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Content Placeholder 2"/>
          <p:cNvSpPr>
            <a:spLocks/>
          </p:cNvSpPr>
          <p:nvPr/>
        </p:nvSpPr>
        <p:spPr bwMode="gray">
          <a:xfrm>
            <a:off x="256099" y="2899869"/>
            <a:ext cx="5632289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000" dirty="0">
                <a:latin typeface="Arial Narrow" pitchFamily="34" charset="0"/>
              </a:rPr>
              <a:t>With </a:t>
            </a:r>
            <a:r>
              <a:rPr lang="en-US" sz="2000" dirty="0" smtClean="0">
                <a:latin typeface="Arial Narrow" pitchFamily="34" charset="0"/>
              </a:rPr>
              <a:t>Radio Buttons</a:t>
            </a:r>
            <a:endParaRPr lang="ru-RU" sz="2000" dirty="0">
              <a:solidFill>
                <a:schemeClr val="tx2"/>
              </a:solidFill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  <p:sp>
        <p:nvSpPr>
          <p:cNvPr id="12" name="TextBox 11"/>
          <p:cNvSpPr txBox="1"/>
          <p:nvPr/>
        </p:nvSpPr>
        <p:spPr bwMode="gray">
          <a:xfrm>
            <a:off x="193195" y="4665070"/>
            <a:ext cx="6725055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Задает</a:t>
            </a:r>
            <a:r>
              <a:rPr lang="en-US" sz="1800" dirty="0" smtClean="0"/>
              <a:t> </a:t>
            </a:r>
            <a:r>
              <a:rPr lang="ru-RU" sz="1800" dirty="0" smtClean="0"/>
              <a:t>значение, которое было выбрано</a:t>
            </a:r>
          </a:p>
        </p:txBody>
      </p:sp>
    </p:spTree>
    <p:extLst>
      <p:ext uri="{BB962C8B-B14F-4D97-AF65-F5344CB8AC3E}">
        <p14:creationId xmlns:p14="http://schemas.microsoft.com/office/powerpoint/2010/main" val="207509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Initialize </a:t>
            </a:r>
            <a:r>
              <a:rPr lang="en-US" b="1" dirty="0"/>
              <a:t>the Review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676425"/>
              </p:ext>
            </p:extLst>
          </p:nvPr>
        </p:nvGraphicFramePr>
        <p:xfrm>
          <a:off x="152982" y="1146503"/>
          <a:ext cx="8686588" cy="4209288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&lt;form name="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reviewForm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&lt;b&gt;Stars: 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review.stars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}}&lt;/b&gt;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review.body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&lt;cite&gt;by: 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review.author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}}&lt;/cite&gt;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&lt;select ng-model="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review.stars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&lt;option value="1"&gt;1 star&lt;/option&gt;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&lt;option value="2"&gt;2 stars&lt;/option&gt;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. . 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&lt;/select&gt;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textarea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ng-model="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review.body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textarea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&lt;label&gt;by:&lt;/label&gt;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&lt;input ng-model="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review.author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type="email" /&gt;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&lt;input type="submit" value="Submit" /&gt;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&lt;/form&gt;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 bwMode="gray">
          <a:xfrm>
            <a:off x="4858036" y="1421874"/>
            <a:ext cx="3606171" cy="9037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Нужно инициализировать </a:t>
            </a:r>
            <a:r>
              <a:rPr lang="en-US" sz="1800" dirty="0" smtClean="0"/>
              <a:t>review.</a:t>
            </a:r>
          </a:p>
          <a:p>
            <a:pPr marL="0" indent="0">
              <a:buNone/>
            </a:pPr>
            <a:r>
              <a:rPr lang="ru-RU" sz="1800" dirty="0" smtClean="0"/>
              <a:t>Мы можем использовать </a:t>
            </a:r>
            <a:r>
              <a:rPr lang="en-US" sz="1800" dirty="0" smtClean="0"/>
              <a:t>ng-</a:t>
            </a:r>
            <a:r>
              <a:rPr lang="en-US" sz="1800" dirty="0" err="1" smtClean="0"/>
              <a:t>init</a:t>
            </a:r>
            <a:r>
              <a:rPr lang="ru-RU" sz="1800" dirty="0" smtClean="0"/>
              <a:t>, но лучше это делать в контроллере.</a:t>
            </a:r>
          </a:p>
        </p:txBody>
      </p:sp>
    </p:spTree>
    <p:extLst>
      <p:ext uri="{BB962C8B-B14F-4D97-AF65-F5344CB8AC3E}">
        <p14:creationId xmlns:p14="http://schemas.microsoft.com/office/powerpoint/2010/main" val="166767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Creating the Review </a:t>
            </a:r>
            <a:r>
              <a:rPr lang="en-US" b="1" dirty="0" smtClean="0"/>
              <a:t>Controller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682575"/>
              </p:ext>
            </p:extLst>
          </p:nvPr>
        </p:nvGraphicFramePr>
        <p:xfrm>
          <a:off x="231024" y="2331603"/>
          <a:ext cx="8686588" cy="3227832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&lt;form name="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reviewForm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ng-controller="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ReviewController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&lt;b&gt;Stars: 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review.stars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}}&lt;/b&gt;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review.body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&lt;cite&gt;by: 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review.author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}}&lt;/cite&gt;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&lt;select ng-model="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review.stars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&lt;option value="1"&gt;1 star&lt;/option&gt;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&lt;option value="2"&gt;2 stars&lt;/option&gt;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...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&lt;/select&gt;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textarea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ng-model="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review.body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textarea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028421"/>
              </p:ext>
            </p:extLst>
          </p:nvPr>
        </p:nvGraphicFramePr>
        <p:xfrm>
          <a:off x="417074" y="901068"/>
          <a:ext cx="5480452" cy="1218355"/>
        </p:xfrm>
        <a:graphic>
          <a:graphicData uri="http://schemas.openxmlformats.org/drawingml/2006/table">
            <a:tbl>
              <a:tblPr/>
              <a:tblGrid>
                <a:gridCol w="5480452"/>
              </a:tblGrid>
              <a:tr h="1218355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",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this.review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{};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164111" y="2331603"/>
            <a:ext cx="4937898" cy="232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 bwMode="gray">
          <a:xfrm>
            <a:off x="4926611" y="3208144"/>
            <a:ext cx="3606171" cy="9037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Нужно обновить все выражения </a:t>
            </a:r>
            <a:r>
              <a:rPr lang="ru-RU" sz="1800" dirty="0" err="1" smtClean="0"/>
              <a:t>Ангуляра</a:t>
            </a:r>
            <a:r>
              <a:rPr lang="ru-RU" sz="1800" dirty="0" smtClean="0"/>
              <a:t>, чтобы они использовали контроллер</a:t>
            </a:r>
          </a:p>
        </p:txBody>
      </p:sp>
    </p:spTree>
    <p:extLst>
      <p:ext uri="{BB962C8B-B14F-4D97-AF65-F5344CB8AC3E}">
        <p14:creationId xmlns:p14="http://schemas.microsoft.com/office/powerpoint/2010/main" val="208708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Using the </a:t>
            </a:r>
            <a:r>
              <a:rPr lang="en-US" b="1" dirty="0" err="1" smtClean="0"/>
              <a:t>reviewCtrl.review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642700"/>
              </p:ext>
            </p:extLst>
          </p:nvPr>
        </p:nvGraphicFramePr>
        <p:xfrm>
          <a:off x="231024" y="2331603"/>
          <a:ext cx="8686588" cy="3227832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&lt;form name="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reviewForm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ng-controller="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ReviewController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&lt;b&gt;Stars: {{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review.stars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}}&lt;/b&gt;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{{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review.body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&lt;cite&gt;by: {{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review.author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}}&lt;/cite&gt;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&lt;select ng-model="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review.stars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&lt;option value="1"&gt;1 star&lt;/option&gt;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&lt;option value="2"&gt;2 stars&lt;/option&gt;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...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&lt;/select&gt;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textarea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ng-model="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review.body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textarea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367516" y="2799435"/>
            <a:ext cx="1169581" cy="232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79451" y="3067878"/>
            <a:ext cx="1169581" cy="232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63971" y="3355497"/>
            <a:ext cx="1169581" cy="232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76623" y="3837881"/>
            <a:ext cx="1169581" cy="232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89274" y="5085435"/>
            <a:ext cx="1169581" cy="232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633240"/>
              </p:ext>
            </p:extLst>
          </p:nvPr>
        </p:nvGraphicFramePr>
        <p:xfrm>
          <a:off x="417074" y="901068"/>
          <a:ext cx="5480452" cy="1218355"/>
        </p:xfrm>
        <a:graphic>
          <a:graphicData uri="http://schemas.openxmlformats.org/drawingml/2006/table">
            <a:tbl>
              <a:tblPr/>
              <a:tblGrid>
                <a:gridCol w="5480452"/>
              </a:tblGrid>
              <a:tr h="1218355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",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this.review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{};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340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Using ng-submit to make the Form Work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826933"/>
              </p:ext>
            </p:extLst>
          </p:nvPr>
        </p:nvGraphicFramePr>
        <p:xfrm>
          <a:off x="231024" y="3316887"/>
          <a:ext cx="8686588" cy="2160782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&lt;form name="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reviewForm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             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ng-submit="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reviewCtrl.addReview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(product)"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&lt;b&gt;Stars: 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reviewCtrl.review.stars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}}&lt;/b&gt;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reviewCtrl.review.body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&lt;cite&gt;by: 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reviewCtrl.review.author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}}&lt;/cite&gt;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079555"/>
              </p:ext>
            </p:extLst>
          </p:nvPr>
        </p:nvGraphicFramePr>
        <p:xfrm>
          <a:off x="417074" y="901068"/>
          <a:ext cx="5480452" cy="1755648"/>
        </p:xfrm>
        <a:graphic>
          <a:graphicData uri="http://schemas.openxmlformats.org/drawingml/2006/table">
            <a:tbl>
              <a:tblPr/>
              <a:tblGrid>
                <a:gridCol w="5480452"/>
              </a:tblGrid>
              <a:tr h="1218355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",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this.review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{};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this.addReview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function(product)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product.reviews.push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this.review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164111" y="3564980"/>
            <a:ext cx="4415142" cy="232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 bwMode="gray">
          <a:xfrm>
            <a:off x="231023" y="2854023"/>
            <a:ext cx="8233183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dirty="0" smtClean="0"/>
              <a:t>ng-submit</a:t>
            </a:r>
            <a:r>
              <a:rPr lang="ru-RU" sz="1800" dirty="0" smtClean="0"/>
              <a:t> позволяет нам вызвать функцию когда форма отправляется 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6159796" y="4006836"/>
            <a:ext cx="2466753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Нам нужно определить эту функцию</a:t>
            </a:r>
          </a:p>
        </p:txBody>
      </p:sp>
      <p:sp>
        <p:nvSpPr>
          <p:cNvPr id="17" name="Freeform 16"/>
          <p:cNvSpPr/>
          <p:nvPr/>
        </p:nvSpPr>
        <p:spPr bwMode="gray">
          <a:xfrm rot="20883174">
            <a:off x="7460071" y="1682195"/>
            <a:ext cx="1423988" cy="1891077"/>
          </a:xfrm>
          <a:custGeom>
            <a:avLst/>
            <a:gdLst>
              <a:gd name="connsiteX0" fmla="*/ 28353 w 836468"/>
              <a:gd name="connsiteY0" fmla="*/ 0 h 1169581"/>
              <a:gd name="connsiteX1" fmla="*/ 836428 w 836468"/>
              <a:gd name="connsiteY1" fmla="*/ 708837 h 1169581"/>
              <a:gd name="connsiteX2" fmla="*/ 0 w 836468"/>
              <a:gd name="connsiteY2" fmla="*/ 1169581 h 116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6468" h="1169581">
                <a:moveTo>
                  <a:pt x="28353" y="0"/>
                </a:moveTo>
                <a:cubicBezTo>
                  <a:pt x="434753" y="256953"/>
                  <a:pt x="841153" y="513907"/>
                  <a:pt x="836428" y="708837"/>
                </a:cubicBezTo>
                <a:cubicBezTo>
                  <a:pt x="831703" y="903767"/>
                  <a:pt x="128772" y="1098697"/>
                  <a:pt x="0" y="1169581"/>
                </a:cubicBezTo>
              </a:path>
            </a:pathLst>
          </a:cu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7283290" y="1820008"/>
            <a:ext cx="102474" cy="39564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37746" y="1447429"/>
            <a:ext cx="3960629" cy="7451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60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17" grpId="0" animBg="1"/>
      <p:bldP spid="2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 clean form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gray">
          <a:xfrm>
            <a:off x="690079" y="850605"/>
            <a:ext cx="4378107" cy="5264396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 bwMode="gray">
          <a:xfrm>
            <a:off x="1114547" y="2968858"/>
            <a:ext cx="3820633" cy="626701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smtClean="0"/>
              <a:t>Submit a Review</a:t>
            </a:r>
            <a:endParaRPr lang="en-US" sz="1800" b="1" dirty="0"/>
          </a:p>
          <a:p>
            <a:r>
              <a:rPr lang="en-US" sz="1800" b="1" dirty="0"/>
              <a:t>  </a:t>
            </a:r>
            <a:endParaRPr lang="ru-RU" sz="1800" b="1" dirty="0" err="1" smtClean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3251627" y="5436749"/>
            <a:ext cx="1515267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Submit Review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Rounded Rectangle 8"/>
          <p:cNvSpPr/>
          <p:nvPr/>
        </p:nvSpPr>
        <p:spPr bwMode="gray">
          <a:xfrm>
            <a:off x="1114546" y="3336992"/>
            <a:ext cx="3554755" cy="51713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en-US" sz="1800" dirty="0" smtClean="0">
                <a:latin typeface="Tele-GroteskNor" pitchFamily="2" charset="0"/>
                <a:cs typeface="Arial Unicode MS" panose="020B0604020202020204" pitchFamily="34" charset="-128"/>
              </a:rPr>
              <a:t>5</a:t>
            </a: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0" name="Isosceles Triangle 9"/>
          <p:cNvSpPr/>
          <p:nvPr/>
        </p:nvSpPr>
        <p:spPr bwMode="gray">
          <a:xfrm rot="10800000">
            <a:off x="4449562" y="3611489"/>
            <a:ext cx="179527" cy="142662"/>
          </a:xfrm>
          <a:prstGeom prst="triangl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1" name="Isosceles Triangle 10"/>
          <p:cNvSpPr/>
          <p:nvPr/>
        </p:nvSpPr>
        <p:spPr bwMode="gray">
          <a:xfrm>
            <a:off x="4444858" y="3386415"/>
            <a:ext cx="179527" cy="142662"/>
          </a:xfrm>
          <a:prstGeom prst="triangl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2" name="Rounded Rectangle 11"/>
          <p:cNvSpPr/>
          <p:nvPr/>
        </p:nvSpPr>
        <p:spPr bwMode="gray">
          <a:xfrm>
            <a:off x="4414120" y="3348197"/>
            <a:ext cx="241004" cy="472561"/>
          </a:xfrm>
          <a:prstGeom prst="roundRect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3" name="Rounded Rectangle 12"/>
          <p:cNvSpPr/>
          <p:nvPr/>
        </p:nvSpPr>
        <p:spPr bwMode="gray">
          <a:xfrm>
            <a:off x="1100370" y="3996677"/>
            <a:ext cx="3554754" cy="547779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r>
              <a:rPr lang="en-US" sz="1800" dirty="0" smtClean="0"/>
              <a:t>I bought a few weeks ago.</a:t>
            </a:r>
            <a:endParaRPr lang="en-US" sz="1800" dirty="0"/>
          </a:p>
        </p:txBody>
      </p:sp>
      <p:sp>
        <p:nvSpPr>
          <p:cNvPr id="14" name="Rounded Rectangle 13"/>
          <p:cNvSpPr/>
          <p:nvPr/>
        </p:nvSpPr>
        <p:spPr bwMode="gray">
          <a:xfrm>
            <a:off x="1114546" y="4666210"/>
            <a:ext cx="3554754" cy="547779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r>
              <a:rPr lang="en-US" sz="1800" dirty="0" smtClean="0"/>
              <a:t>joe@thomas.com</a:t>
            </a:r>
            <a:endParaRPr lang="en-US" sz="1800" dirty="0"/>
          </a:p>
        </p:txBody>
      </p:sp>
      <p:sp>
        <p:nvSpPr>
          <p:cNvPr id="15" name="TextBox 14"/>
          <p:cNvSpPr txBox="1"/>
          <p:nvPr/>
        </p:nvSpPr>
        <p:spPr bwMode="gray">
          <a:xfrm>
            <a:off x="981606" y="1162218"/>
            <a:ext cx="3820633" cy="903700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Reviews</a:t>
            </a:r>
          </a:p>
          <a:p>
            <a:r>
              <a:rPr lang="en-US" sz="1800" b="1" dirty="0"/>
              <a:t>  5 </a:t>
            </a:r>
            <a:r>
              <a:rPr lang="en-US" sz="1800" b="1" dirty="0" smtClean="0"/>
              <a:t>Stars </a:t>
            </a:r>
            <a:r>
              <a:rPr lang="en-US" sz="1800" dirty="0" smtClean="0"/>
              <a:t>I bought a few weeks ago.</a:t>
            </a:r>
            <a:endParaRPr lang="en-US" sz="1800" dirty="0"/>
          </a:p>
          <a:p>
            <a:r>
              <a:rPr lang="en-US" sz="1800" dirty="0" smtClean="0"/>
              <a:t>— </a:t>
            </a:r>
            <a:r>
              <a:rPr lang="en-US" sz="1800" dirty="0"/>
              <a:t>joe@thomas.com </a:t>
            </a:r>
          </a:p>
        </p:txBody>
      </p:sp>
    </p:spTree>
    <p:extLst>
      <p:ext uri="{BB962C8B-B14F-4D97-AF65-F5344CB8AC3E}">
        <p14:creationId xmlns:p14="http://schemas.microsoft.com/office/powerpoint/2010/main" val="28899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Resetting the Form on Submit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570243"/>
              </p:ext>
            </p:extLst>
          </p:nvPr>
        </p:nvGraphicFramePr>
        <p:xfrm>
          <a:off x="231024" y="3316887"/>
          <a:ext cx="8686588" cy="2160782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&lt;form name="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reviewForm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        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ng-submit="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reviewCtrl.addReview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(product)"&gt;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&lt;b&gt;Stars: 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reviewCtrl.review.stars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}}&lt;/b&gt;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reviewCtrl.review.body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&lt;cite&gt;by: 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reviewCtrl.review.author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}}&lt;/cite&gt;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469043"/>
              </p:ext>
            </p:extLst>
          </p:nvPr>
        </p:nvGraphicFramePr>
        <p:xfrm>
          <a:off x="417074" y="901068"/>
          <a:ext cx="5480452" cy="2001012"/>
        </p:xfrm>
        <a:graphic>
          <a:graphicData uri="http://schemas.openxmlformats.org/drawingml/2006/table">
            <a:tbl>
              <a:tblPr/>
              <a:tblGrid>
                <a:gridCol w="5480452"/>
              </a:tblGrid>
              <a:tr h="1218355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",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this.review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{};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this.addReview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function(product)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product.reviews.push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this.review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this.review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{};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909861" y="2123530"/>
            <a:ext cx="2227039" cy="232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55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Introduction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0F8B9-C8F9-42C6-8B98-E42C819F335B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88" name="Content Placeholder 2"/>
          <p:cNvSpPr>
            <a:spLocks/>
          </p:cNvSpPr>
          <p:nvPr/>
        </p:nvSpPr>
        <p:spPr bwMode="gray">
          <a:xfrm>
            <a:off x="323850" y="3057744"/>
            <a:ext cx="6480398" cy="2819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600" dirty="0" smtClean="0">
                <a:latin typeface="Arial Narrow" pitchFamily="34" charset="0"/>
              </a:rPr>
              <a:t>Позволяет делать «отзывчивый» интерфейс (</a:t>
            </a:r>
            <a:r>
              <a:rPr lang="en-US" sz="2600" dirty="0">
                <a:latin typeface="Arial Narrow" pitchFamily="34" charset="0"/>
              </a:rPr>
              <a:t>responsive</a:t>
            </a:r>
            <a:r>
              <a:rPr lang="ru-RU" sz="2600" dirty="0" smtClean="0">
                <a:latin typeface="Arial Narrow" pitchFamily="34" charset="0"/>
              </a:rPr>
              <a:t>)</a:t>
            </a:r>
            <a:endParaRPr lang="ru-RU" sz="2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600" dirty="0" smtClean="0">
                <a:latin typeface="Arial Narrow" pitchFamily="34" charset="0"/>
              </a:rPr>
              <a:t>Поддерживает </a:t>
            </a:r>
            <a:r>
              <a:rPr lang="en-US" sz="2600" dirty="0" smtClean="0">
                <a:latin typeface="Arial Narrow" pitchFamily="34" charset="0"/>
              </a:rPr>
              <a:t>TDD</a:t>
            </a:r>
            <a:r>
              <a:rPr lang="ru-RU" sz="2600" dirty="0" smtClean="0">
                <a:latin typeface="Arial Narrow" pitchFamily="34" charset="0"/>
              </a:rPr>
              <a:t> и </a:t>
            </a:r>
            <a:r>
              <a:rPr lang="en-US" sz="2600" dirty="0" smtClean="0">
                <a:latin typeface="Arial Narrow" pitchFamily="34" charset="0"/>
              </a:rPr>
              <a:t>BDD</a:t>
            </a:r>
            <a:r>
              <a:rPr lang="ru-RU" sz="2600" dirty="0" smtClean="0">
                <a:latin typeface="Arial Narrow" pitchFamily="34" charset="0"/>
              </a:rPr>
              <a:t> техники</a:t>
            </a: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800" b="1" dirty="0"/>
              <a:t>Отделение </a:t>
            </a:r>
            <a:r>
              <a:rPr lang="ru-RU" sz="2800" b="1" dirty="0" smtClean="0"/>
              <a:t>DO</a:t>
            </a:r>
            <a:r>
              <a:rPr lang="en-US" sz="2800" b="1" dirty="0" smtClean="0"/>
              <a:t>M</a:t>
            </a:r>
            <a:r>
              <a:rPr lang="ru-RU" sz="2800" b="1" dirty="0" smtClean="0"/>
              <a:t>-манипуляции </a:t>
            </a:r>
            <a:r>
              <a:rPr lang="ru-RU" sz="2800" b="1" dirty="0"/>
              <a:t>от логики </a:t>
            </a:r>
            <a:r>
              <a:rPr lang="ru-RU" sz="2800" b="1" dirty="0" smtClean="0"/>
              <a:t>приложения</a:t>
            </a:r>
            <a:endParaRPr lang="en-US" sz="2800" b="1" dirty="0" smtClean="0"/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800" b="1" dirty="0"/>
              <a:t>Разделение клиентской и серверной стороны</a:t>
            </a:r>
            <a:endParaRPr lang="en-US" sz="2800" b="1" dirty="0" smtClean="0"/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solidFill>
                <a:schemeClr val="tx2"/>
              </a:solidFill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  <p:pic>
        <p:nvPicPr>
          <p:cNvPr id="89" name="Picture 2" descr="C:\Users\bFinkels\Documents\AngularJS\AngularJS_logo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476" y="1916832"/>
            <a:ext cx="4769558" cy="126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Content Placeholder 2"/>
          <p:cNvSpPr>
            <a:spLocks/>
          </p:cNvSpPr>
          <p:nvPr/>
        </p:nvSpPr>
        <p:spPr bwMode="gray">
          <a:xfrm>
            <a:off x="323850" y="659468"/>
            <a:ext cx="6480398" cy="2526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600" dirty="0" err="1">
                <a:latin typeface="Arial Narrow" pitchFamily="34" charset="0"/>
              </a:rPr>
              <a:t>Angular</a:t>
            </a:r>
            <a:r>
              <a:rPr lang="ru-RU" sz="2600" dirty="0">
                <a:latin typeface="Arial Narrow" pitchFamily="34" charset="0"/>
              </a:rPr>
              <a:t> JS– </a:t>
            </a:r>
            <a:r>
              <a:rPr lang="ru-RU" sz="2600" dirty="0" err="1">
                <a:latin typeface="Arial Narrow" pitchFamily="34" charset="0"/>
              </a:rPr>
              <a:t>фреймворк</a:t>
            </a:r>
            <a:r>
              <a:rPr lang="ru-RU" sz="2600" dirty="0">
                <a:latin typeface="Arial Narrow" pitchFamily="34" charset="0"/>
              </a:rPr>
              <a:t> для одностраничных веб-приложений</a:t>
            </a: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600" dirty="0">
                <a:latin typeface="Arial Narrow" pitchFamily="34" charset="0"/>
              </a:rPr>
              <a:t>Основан на шаблоне </a:t>
            </a:r>
            <a:r>
              <a:rPr lang="en-US" sz="2600" dirty="0">
                <a:latin typeface="Arial Narrow" pitchFamily="34" charset="0"/>
              </a:rPr>
              <a:t>MVC</a:t>
            </a: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800" b="1" dirty="0"/>
              <a:t>Первый релиз – </a:t>
            </a:r>
            <a:r>
              <a:rPr lang="ru-RU" sz="2800" b="1" dirty="0" smtClean="0"/>
              <a:t>2009</a:t>
            </a:r>
            <a:endParaRPr lang="en-US" sz="2800" b="1" dirty="0" smtClean="0"/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800" b="1" dirty="0"/>
              <a:t>Лицензия </a:t>
            </a:r>
            <a:r>
              <a:rPr lang="en-US" sz="2800" b="1" dirty="0"/>
              <a:t>MIT</a:t>
            </a: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solidFill>
                <a:schemeClr val="tx2"/>
              </a:solidFill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with reset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 bwMode="gray">
          <a:xfrm>
            <a:off x="690079" y="850605"/>
            <a:ext cx="4378107" cy="5264396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 bwMode="gray">
          <a:xfrm>
            <a:off x="1114547" y="2968858"/>
            <a:ext cx="3820633" cy="626701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smtClean="0"/>
              <a:t>Submit a Review</a:t>
            </a:r>
            <a:endParaRPr lang="en-US" sz="1800" b="1" dirty="0"/>
          </a:p>
          <a:p>
            <a:r>
              <a:rPr lang="en-US" sz="1800" b="1" dirty="0"/>
              <a:t>  </a:t>
            </a:r>
            <a:endParaRPr lang="ru-RU" sz="1800" b="1" dirty="0" err="1" smtClean="0"/>
          </a:p>
        </p:txBody>
      </p:sp>
      <p:sp>
        <p:nvSpPr>
          <p:cNvPr id="17" name="Rounded Rectangle 16"/>
          <p:cNvSpPr/>
          <p:nvPr/>
        </p:nvSpPr>
        <p:spPr bwMode="auto">
          <a:xfrm>
            <a:off x="3251627" y="5436749"/>
            <a:ext cx="1515267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Submit Review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8" name="Rounded Rectangle 17"/>
          <p:cNvSpPr/>
          <p:nvPr/>
        </p:nvSpPr>
        <p:spPr bwMode="gray">
          <a:xfrm>
            <a:off x="1114546" y="3336992"/>
            <a:ext cx="3554755" cy="51713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en-US" sz="1800" dirty="0" smtClean="0">
                <a:latin typeface="Tele-GroteskNor" pitchFamily="2" charset="0"/>
                <a:cs typeface="Arial Unicode MS" panose="020B0604020202020204" pitchFamily="34" charset="-128"/>
              </a:rPr>
              <a:t>5</a:t>
            </a: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9" name="Isosceles Triangle 18"/>
          <p:cNvSpPr/>
          <p:nvPr/>
        </p:nvSpPr>
        <p:spPr bwMode="gray">
          <a:xfrm rot="10800000">
            <a:off x="4449562" y="3611489"/>
            <a:ext cx="179527" cy="142662"/>
          </a:xfrm>
          <a:prstGeom prst="triangl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0" name="Isosceles Triangle 19"/>
          <p:cNvSpPr/>
          <p:nvPr/>
        </p:nvSpPr>
        <p:spPr bwMode="gray">
          <a:xfrm>
            <a:off x="4444858" y="3386415"/>
            <a:ext cx="179527" cy="142662"/>
          </a:xfrm>
          <a:prstGeom prst="triangl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1" name="Rounded Rectangle 20"/>
          <p:cNvSpPr/>
          <p:nvPr/>
        </p:nvSpPr>
        <p:spPr bwMode="gray">
          <a:xfrm>
            <a:off x="4414120" y="3348197"/>
            <a:ext cx="241004" cy="472561"/>
          </a:xfrm>
          <a:prstGeom prst="roundRect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2" name="Rounded Rectangle 21"/>
          <p:cNvSpPr/>
          <p:nvPr/>
        </p:nvSpPr>
        <p:spPr bwMode="gray">
          <a:xfrm>
            <a:off x="1100370" y="3996677"/>
            <a:ext cx="3554754" cy="547779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r>
              <a:rPr lang="en-US" sz="1800" dirty="0"/>
              <a:t>I bought a few weeks ago.</a:t>
            </a:r>
          </a:p>
        </p:txBody>
      </p:sp>
      <p:sp>
        <p:nvSpPr>
          <p:cNvPr id="23" name="Rounded Rectangle 22"/>
          <p:cNvSpPr/>
          <p:nvPr/>
        </p:nvSpPr>
        <p:spPr bwMode="gray">
          <a:xfrm>
            <a:off x="1114546" y="4666210"/>
            <a:ext cx="3554754" cy="547779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r>
              <a:rPr lang="en-US" sz="1800" dirty="0" smtClean="0"/>
              <a:t>joe@thomas.com</a:t>
            </a:r>
            <a:endParaRPr lang="en-US" sz="1800" dirty="0"/>
          </a:p>
        </p:txBody>
      </p:sp>
      <p:sp>
        <p:nvSpPr>
          <p:cNvPr id="24" name="TextBox 23"/>
          <p:cNvSpPr txBox="1"/>
          <p:nvPr/>
        </p:nvSpPr>
        <p:spPr bwMode="gray">
          <a:xfrm>
            <a:off x="981606" y="1162218"/>
            <a:ext cx="3820633" cy="903700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Reviews</a:t>
            </a:r>
          </a:p>
          <a:p>
            <a:r>
              <a:rPr lang="en-US" sz="1800" b="1" dirty="0"/>
              <a:t>  5 Stars </a:t>
            </a:r>
            <a:r>
              <a:rPr lang="en-US" sz="1800" dirty="0"/>
              <a:t>I bought a few </a:t>
            </a:r>
            <a:r>
              <a:rPr lang="en-US" sz="1800" dirty="0" smtClean="0"/>
              <a:t>weeks ago.</a:t>
            </a:r>
            <a:endParaRPr lang="en-US" sz="1800" dirty="0"/>
          </a:p>
          <a:p>
            <a:r>
              <a:rPr lang="en-US" sz="1800" dirty="0" smtClean="0"/>
              <a:t>— </a:t>
            </a:r>
            <a:r>
              <a:rPr lang="en-US" sz="1800" dirty="0"/>
              <a:t>joe@thomas.com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12748" y="3397172"/>
            <a:ext cx="1125379" cy="374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75634" y="4083261"/>
            <a:ext cx="2285809" cy="374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12748" y="4752794"/>
            <a:ext cx="2285809" cy="374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 bwMode="gray">
          <a:xfrm>
            <a:off x="5720317" y="1614068"/>
            <a:ext cx="3096565" cy="118069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Если мы перезагрузим страницу в браузере, то все наши изменения пропадут, т.к. мы нигде их не сохраняем, например на сервере.</a:t>
            </a:r>
          </a:p>
        </p:txBody>
      </p:sp>
    </p:spTree>
    <p:extLst>
      <p:ext uri="{BB962C8B-B14F-4D97-AF65-F5344CB8AC3E}">
        <p14:creationId xmlns:p14="http://schemas.microsoft.com/office/powerpoint/2010/main" val="297519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5" grpId="0" animBg="1"/>
      <p:bldP spid="26" grpId="0" animBg="1"/>
      <p:bldP spid="28" grpId="0" animBg="1"/>
      <p:bldP spid="2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about validations?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 bwMode="gray">
          <a:xfrm>
            <a:off x="231022" y="1223697"/>
            <a:ext cx="8233183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У </a:t>
            </a:r>
            <a:r>
              <a:rPr lang="ru-RU" sz="1800" dirty="0" err="1" smtClean="0"/>
              <a:t>Ангуляра</a:t>
            </a:r>
            <a:r>
              <a:rPr lang="ru-RU" sz="1800" dirty="0" smtClean="0"/>
              <a:t> есть много отличных </a:t>
            </a:r>
            <a:r>
              <a:rPr lang="ru-RU" sz="1800" dirty="0" err="1" smtClean="0"/>
              <a:t>валидаций</a:t>
            </a:r>
            <a:r>
              <a:rPr lang="ru-RU" sz="1800" dirty="0" smtClean="0"/>
              <a:t> на клиентской стороне, которые мы можем использовать вместе с нашими директивами.</a:t>
            </a:r>
          </a:p>
        </p:txBody>
      </p:sp>
    </p:spTree>
    <p:extLst>
      <p:ext uri="{BB962C8B-B14F-4D97-AF65-F5344CB8AC3E}">
        <p14:creationId xmlns:p14="http://schemas.microsoft.com/office/powerpoint/2010/main" val="264769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Now with validation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513868"/>
              </p:ext>
            </p:extLst>
          </p:nvPr>
        </p:nvGraphicFramePr>
        <p:xfrm>
          <a:off x="0" y="921017"/>
          <a:ext cx="9491329" cy="3718560"/>
        </p:xfrm>
        <a:graphic>
          <a:graphicData uri="http://schemas.openxmlformats.org/drawingml/2006/table">
            <a:tbl>
              <a:tblPr/>
              <a:tblGrid>
                <a:gridCol w="9491329"/>
              </a:tblGrid>
              <a:tr h="352339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&lt;form name="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reviewForm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        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ng-submit="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reviewCtrl.addReview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(product)"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novalidate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&lt;select ng-model="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reviewCtrl.review.stars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required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&lt;option value="1"&gt;1 star&lt;/option&gt;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...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&lt;/select&gt;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textarea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name="body" ng-model="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reviewCtrl.review.body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required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textarea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&lt;label&gt;by:&lt;/label&gt;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&lt;input name="author" ng-model="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reviewCtrl.review.author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type="email“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required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/&gt;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&lt;div&gt;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reviewForm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is {{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reviewForm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.$valid}} 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&lt;input type="submit" value="Submit" /&gt;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&lt;/form&gt; 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                                                                                                                                                                                       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 bwMode="gray">
          <a:xfrm>
            <a:off x="4990214" y="433608"/>
            <a:ext cx="4015249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sz="1800" dirty="0" smtClean="0"/>
              <a:t>Выключает стандартную</a:t>
            </a:r>
            <a:r>
              <a:rPr lang="en-US" sz="1800" dirty="0" smtClean="0"/>
              <a:t> </a:t>
            </a:r>
            <a:r>
              <a:rPr lang="en-US" sz="1800" dirty="0"/>
              <a:t>HTML </a:t>
            </a:r>
            <a:r>
              <a:rPr lang="ru-RU" sz="1800" dirty="0" err="1" smtClean="0"/>
              <a:t>валидацию</a:t>
            </a:r>
            <a:endParaRPr lang="ru-RU" sz="1800" dirty="0" smtClean="0"/>
          </a:p>
        </p:txBody>
      </p:sp>
      <p:sp>
        <p:nvSpPr>
          <p:cNvPr id="8" name="Down Arrow 7"/>
          <p:cNvSpPr/>
          <p:nvPr/>
        </p:nvSpPr>
        <p:spPr bwMode="auto">
          <a:xfrm>
            <a:off x="8248183" y="783310"/>
            <a:ext cx="216024" cy="421713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22412" y="1230393"/>
            <a:ext cx="1110369" cy="232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 bwMode="gray">
          <a:xfrm>
            <a:off x="5890438" y="2008445"/>
            <a:ext cx="3115026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sz="1800" dirty="0" smtClean="0"/>
              <a:t>Помечаем обязательные поля</a:t>
            </a:r>
          </a:p>
        </p:txBody>
      </p:sp>
      <p:sp>
        <p:nvSpPr>
          <p:cNvPr id="11" name="Down Arrow 10"/>
          <p:cNvSpPr/>
          <p:nvPr/>
        </p:nvSpPr>
        <p:spPr bwMode="auto">
          <a:xfrm>
            <a:off x="6912025" y="2346297"/>
            <a:ext cx="216024" cy="283490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 rot="7588117">
            <a:off x="5827511" y="1570224"/>
            <a:ext cx="219844" cy="563093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8715401" y="2488042"/>
            <a:ext cx="216024" cy="595400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50589" y="1454324"/>
            <a:ext cx="931233" cy="232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86041" y="2669697"/>
            <a:ext cx="867992" cy="232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98786" y="3155250"/>
            <a:ext cx="867992" cy="232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 bwMode="gray">
          <a:xfrm>
            <a:off x="5937433" y="3585540"/>
            <a:ext cx="3199333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sz="1800" dirty="0" smtClean="0"/>
              <a:t>Печатаем </a:t>
            </a:r>
            <a:r>
              <a:rPr lang="ru-RU" sz="1800" dirty="0" err="1" smtClean="0"/>
              <a:t>вадилацию</a:t>
            </a:r>
            <a:r>
              <a:rPr lang="ru-RU" sz="1800" dirty="0" smtClean="0"/>
              <a:t> формы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8263" y="3644347"/>
            <a:ext cx="5141671" cy="232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41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/>
      <p:bldP spid="1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 bwMode="gray">
          <a:xfrm>
            <a:off x="690079" y="850605"/>
            <a:ext cx="4378107" cy="5401340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1" name="Rounded Rectangle 20"/>
          <p:cNvSpPr/>
          <p:nvPr/>
        </p:nvSpPr>
        <p:spPr bwMode="gray">
          <a:xfrm>
            <a:off x="1114546" y="4002601"/>
            <a:ext cx="3554754" cy="547779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r>
              <a:rPr lang="en-US" sz="1800" dirty="0"/>
              <a:t>I bought a few weeks ago.</a:t>
            </a:r>
          </a:p>
        </p:txBody>
      </p:sp>
      <p:sp>
        <p:nvSpPr>
          <p:cNvPr id="19" name="TextBox 18"/>
          <p:cNvSpPr txBox="1"/>
          <p:nvPr/>
        </p:nvSpPr>
        <p:spPr bwMode="gray">
          <a:xfrm>
            <a:off x="946261" y="1176302"/>
            <a:ext cx="3820633" cy="903700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Reviews</a:t>
            </a:r>
          </a:p>
          <a:p>
            <a:r>
              <a:rPr lang="en-US" sz="1800" b="1" dirty="0"/>
              <a:t>  5 Stars </a:t>
            </a:r>
            <a:r>
              <a:rPr lang="en-US" sz="1800" dirty="0"/>
              <a:t>I bought a few </a:t>
            </a:r>
            <a:r>
              <a:rPr lang="en-US" sz="1800" dirty="0" smtClean="0"/>
              <a:t>weeks ago.</a:t>
            </a:r>
            <a:endParaRPr lang="en-US" sz="1800" dirty="0"/>
          </a:p>
          <a:p>
            <a:r>
              <a:rPr lang="en-US" sz="1800" dirty="0" smtClean="0"/>
              <a:t>— </a:t>
            </a:r>
            <a:r>
              <a:rPr lang="en-US" sz="1800" dirty="0"/>
              <a:t>joe@thomas.com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validations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 bwMode="gray">
          <a:xfrm>
            <a:off x="1114547" y="2968858"/>
            <a:ext cx="3820633" cy="626701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smtClean="0"/>
              <a:t>Submit a Review</a:t>
            </a:r>
            <a:endParaRPr lang="en-US" sz="1800" b="1" dirty="0"/>
          </a:p>
          <a:p>
            <a:r>
              <a:rPr lang="en-US" sz="1800" b="1" dirty="0"/>
              <a:t>  </a:t>
            </a:r>
            <a:endParaRPr lang="ru-RU" sz="1800" b="1" dirty="0" err="1" smtClean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3251627" y="5436749"/>
            <a:ext cx="1515267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Submit Review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Rounded Rectangle 8"/>
          <p:cNvSpPr/>
          <p:nvPr/>
        </p:nvSpPr>
        <p:spPr bwMode="gray">
          <a:xfrm>
            <a:off x="1114546" y="3336992"/>
            <a:ext cx="3554755" cy="51713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en-US" sz="1800" dirty="0" smtClean="0">
                <a:latin typeface="Tele-GroteskNor" pitchFamily="2" charset="0"/>
                <a:cs typeface="Arial Unicode MS" panose="020B0604020202020204" pitchFamily="34" charset="-128"/>
              </a:rPr>
              <a:t>5</a:t>
            </a: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0" name="Isosceles Triangle 9"/>
          <p:cNvSpPr/>
          <p:nvPr/>
        </p:nvSpPr>
        <p:spPr bwMode="gray">
          <a:xfrm rot="10800000">
            <a:off x="4449562" y="3611489"/>
            <a:ext cx="179527" cy="142662"/>
          </a:xfrm>
          <a:prstGeom prst="triangl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1" name="Isosceles Triangle 10"/>
          <p:cNvSpPr/>
          <p:nvPr/>
        </p:nvSpPr>
        <p:spPr bwMode="gray">
          <a:xfrm>
            <a:off x="4444858" y="3386415"/>
            <a:ext cx="179527" cy="142662"/>
          </a:xfrm>
          <a:prstGeom prst="triangl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2" name="Rounded Rectangle 11"/>
          <p:cNvSpPr/>
          <p:nvPr/>
        </p:nvSpPr>
        <p:spPr bwMode="gray">
          <a:xfrm>
            <a:off x="4414120" y="3348197"/>
            <a:ext cx="241004" cy="472561"/>
          </a:xfrm>
          <a:prstGeom prst="roundRect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3" name="Rounded Rectangle 12"/>
          <p:cNvSpPr/>
          <p:nvPr/>
        </p:nvSpPr>
        <p:spPr bwMode="gray">
          <a:xfrm>
            <a:off x="1114547" y="4017923"/>
            <a:ext cx="3554754" cy="51713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en-US" sz="1800" dirty="0">
                <a:solidFill>
                  <a:schemeClr val="bg2"/>
                </a:solidFill>
              </a:rPr>
              <a:t>Write a short review of the product</a:t>
            </a:r>
            <a:endParaRPr lang="ru-RU" sz="1800" dirty="0">
              <a:solidFill>
                <a:schemeClr val="bg2"/>
              </a:solidFill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4" name="Rounded Rectangle 13"/>
          <p:cNvSpPr/>
          <p:nvPr/>
        </p:nvSpPr>
        <p:spPr bwMode="gray">
          <a:xfrm>
            <a:off x="1114546" y="4666210"/>
            <a:ext cx="3554754" cy="547779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r>
              <a:rPr lang="en-US" sz="1800" dirty="0" smtClean="0"/>
              <a:t>joe@thomas.com</a:t>
            </a:r>
            <a:endParaRPr lang="en-US" sz="1800" dirty="0"/>
          </a:p>
        </p:txBody>
      </p:sp>
      <p:sp>
        <p:nvSpPr>
          <p:cNvPr id="15" name="TextBox 14"/>
          <p:cNvSpPr txBox="1"/>
          <p:nvPr/>
        </p:nvSpPr>
        <p:spPr bwMode="gray">
          <a:xfrm>
            <a:off x="946259" y="1176302"/>
            <a:ext cx="3820633" cy="903700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Reviews</a:t>
            </a:r>
          </a:p>
          <a:p>
            <a:r>
              <a:rPr lang="en-US" sz="1800" b="1" dirty="0"/>
              <a:t>  5 </a:t>
            </a:r>
            <a:r>
              <a:rPr lang="en-US" sz="1800" b="1" dirty="0" smtClean="0"/>
              <a:t>Stars</a:t>
            </a:r>
          </a:p>
          <a:p>
            <a:r>
              <a:rPr lang="en-US" sz="1800" dirty="0" smtClean="0"/>
              <a:t>— </a:t>
            </a:r>
            <a:r>
              <a:rPr lang="en-US" sz="1800" dirty="0"/>
              <a:t>joe@thomas.com 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1331387" y="5902243"/>
            <a:ext cx="1857856" cy="34970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 err="1" smtClean="0"/>
              <a:t>reviewForm</a:t>
            </a:r>
            <a:r>
              <a:rPr lang="en-US" sz="1800" dirty="0" smtClean="0"/>
              <a:t> is true</a:t>
            </a:r>
            <a:endParaRPr lang="en-US" sz="1800" dirty="0"/>
          </a:p>
        </p:txBody>
      </p:sp>
      <p:sp>
        <p:nvSpPr>
          <p:cNvPr id="22" name="TextBox 21"/>
          <p:cNvSpPr txBox="1"/>
          <p:nvPr/>
        </p:nvSpPr>
        <p:spPr bwMode="gray">
          <a:xfrm>
            <a:off x="1331387" y="5902243"/>
            <a:ext cx="1857856" cy="34970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 err="1" smtClean="0"/>
              <a:t>reviewForm</a:t>
            </a:r>
            <a:r>
              <a:rPr lang="en-US" sz="1800" dirty="0" smtClean="0"/>
              <a:t> is false</a:t>
            </a:r>
            <a:endParaRPr lang="en-US" sz="1800" dirty="0"/>
          </a:p>
        </p:txBody>
      </p:sp>
      <p:sp>
        <p:nvSpPr>
          <p:cNvPr id="23" name="TextBox 22"/>
          <p:cNvSpPr txBox="1"/>
          <p:nvPr/>
        </p:nvSpPr>
        <p:spPr bwMode="gray">
          <a:xfrm>
            <a:off x="5770626" y="3376424"/>
            <a:ext cx="2629786" cy="9037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Но мы все ещё можем отправить эту форму, даже если она не валидна.</a:t>
            </a:r>
          </a:p>
        </p:txBody>
      </p:sp>
    </p:spTree>
    <p:extLst>
      <p:ext uri="{BB962C8B-B14F-4D97-AF65-F5344CB8AC3E}">
        <p14:creationId xmlns:p14="http://schemas.microsoft.com/office/powerpoint/2010/main" val="424155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5" grpId="0" animBg="1"/>
      <p:bldP spid="2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Preventing the Submit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846000"/>
              </p:ext>
            </p:extLst>
          </p:nvPr>
        </p:nvGraphicFramePr>
        <p:xfrm>
          <a:off x="0" y="1034431"/>
          <a:ext cx="9144000" cy="1574090"/>
        </p:xfrm>
        <a:graphic>
          <a:graphicData uri="http://schemas.openxmlformats.org/drawingml/2006/table">
            <a:tbl>
              <a:tblPr/>
              <a:tblGrid>
                <a:gridCol w="9144000"/>
              </a:tblGrid>
              <a:tr h="157409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&lt;form name="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reviewForm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        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ng-submit="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reviewCtrl.addReview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(product)"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novalidate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 bwMode="gray">
          <a:xfrm>
            <a:off x="2105246" y="2667663"/>
            <a:ext cx="5656521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sz="1800" dirty="0" smtClean="0"/>
              <a:t>Мы хотим чтоб этот метод выполнялся только тогда, когда </a:t>
            </a:r>
            <a:r>
              <a:rPr lang="en-US" sz="1800" dirty="0" err="1" smtClean="0"/>
              <a:t>reviewForm</a:t>
            </a:r>
            <a:r>
              <a:rPr lang="en-US" sz="1800" dirty="0" smtClean="0"/>
              <a:t>.$valid - true</a:t>
            </a:r>
            <a:endParaRPr lang="ru-RU" sz="1800" dirty="0" smtClean="0"/>
          </a:p>
        </p:txBody>
      </p:sp>
      <p:sp>
        <p:nvSpPr>
          <p:cNvPr id="8" name="Down Arrow 7"/>
          <p:cNvSpPr/>
          <p:nvPr/>
        </p:nvSpPr>
        <p:spPr bwMode="auto">
          <a:xfrm rot="10800000">
            <a:off x="5607667" y="1669460"/>
            <a:ext cx="219844" cy="998202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40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Preventing the Submit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184174"/>
              </p:ext>
            </p:extLst>
          </p:nvPr>
        </p:nvGraphicFramePr>
        <p:xfrm>
          <a:off x="0" y="1034431"/>
          <a:ext cx="9144000" cy="1354350"/>
        </p:xfrm>
        <a:graphic>
          <a:graphicData uri="http://schemas.openxmlformats.org/drawingml/2006/table">
            <a:tbl>
              <a:tblPr/>
              <a:tblGrid>
                <a:gridCol w="9144000"/>
              </a:tblGrid>
              <a:tr h="135435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&lt;form name="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reviewForm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ng-submit="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reviewForm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.$valid &amp;&amp;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reviewCtrl.addReview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(product)"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novalidate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 bwMode="gray">
          <a:xfrm>
            <a:off x="241004" y="2667662"/>
            <a:ext cx="5656521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sz="1800" dirty="0" smtClean="0"/>
              <a:t>Если </a:t>
            </a:r>
            <a:r>
              <a:rPr lang="en-US" sz="1800" dirty="0" smtClean="0"/>
              <a:t>$valid</a:t>
            </a:r>
            <a:r>
              <a:rPr lang="ru-RU" sz="1800" dirty="0" smtClean="0"/>
              <a:t> – </a:t>
            </a:r>
            <a:r>
              <a:rPr lang="en-US" sz="1800" dirty="0" smtClean="0"/>
              <a:t>false</a:t>
            </a:r>
            <a:r>
              <a:rPr lang="ru-RU" sz="1800" dirty="0" smtClean="0"/>
              <a:t>, то метод </a:t>
            </a:r>
            <a:r>
              <a:rPr lang="en-US" sz="1800" dirty="0" err="1" smtClean="0"/>
              <a:t>addReview</a:t>
            </a:r>
            <a:r>
              <a:rPr lang="ru-RU" sz="1800" dirty="0" smtClean="0"/>
              <a:t> не вызовется.</a:t>
            </a:r>
          </a:p>
        </p:txBody>
      </p:sp>
      <p:sp>
        <p:nvSpPr>
          <p:cNvPr id="11" name="Down Arrow 10"/>
          <p:cNvSpPr/>
          <p:nvPr/>
        </p:nvSpPr>
        <p:spPr bwMode="auto">
          <a:xfrm rot="10800000">
            <a:off x="3743425" y="1669459"/>
            <a:ext cx="219844" cy="998202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54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 bwMode="gray">
          <a:xfrm>
            <a:off x="690078" y="666306"/>
            <a:ext cx="4448991" cy="5664855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1" name="Rounded Rectangle 20"/>
          <p:cNvSpPr/>
          <p:nvPr/>
        </p:nvSpPr>
        <p:spPr bwMode="gray">
          <a:xfrm>
            <a:off x="1114546" y="4002601"/>
            <a:ext cx="3554754" cy="547779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r>
              <a:rPr lang="en-US" sz="1800" dirty="0"/>
              <a:t>I bought a few weeks ago.</a:t>
            </a:r>
          </a:p>
        </p:txBody>
      </p:sp>
      <p:sp>
        <p:nvSpPr>
          <p:cNvPr id="19" name="TextBox 18"/>
          <p:cNvSpPr txBox="1"/>
          <p:nvPr/>
        </p:nvSpPr>
        <p:spPr bwMode="gray">
          <a:xfrm>
            <a:off x="942704" y="900986"/>
            <a:ext cx="3820633" cy="201169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Reviews</a:t>
            </a:r>
            <a:endParaRPr lang="ru-RU" sz="1800" b="1" dirty="0"/>
          </a:p>
          <a:p>
            <a:r>
              <a:rPr lang="en-US" sz="1800" b="1" dirty="0"/>
              <a:t> 4 Stars  </a:t>
            </a:r>
            <a:r>
              <a:rPr lang="en-US" sz="1800" dirty="0"/>
              <a:t>The device is quite satisfied. With its functions copes.</a:t>
            </a:r>
          </a:p>
          <a:p>
            <a:r>
              <a:rPr lang="en-US" sz="1800" dirty="0"/>
              <a:t>— tim@hater.com </a:t>
            </a:r>
            <a:endParaRPr lang="ru-RU" sz="1800" dirty="0"/>
          </a:p>
          <a:p>
            <a:endParaRPr lang="en-US" sz="1800" b="1" dirty="0"/>
          </a:p>
          <a:p>
            <a:r>
              <a:rPr lang="en-US" sz="1800" b="1" dirty="0"/>
              <a:t> 5 Stars </a:t>
            </a:r>
            <a:r>
              <a:rPr lang="en-US" sz="1800" dirty="0"/>
              <a:t>I bought a few weeks ago.</a:t>
            </a:r>
          </a:p>
          <a:p>
            <a:r>
              <a:rPr lang="en-US" sz="1800" dirty="0"/>
              <a:t>— joe@thomas.com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Doesn’t Submit an Invalid Form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 bwMode="gray">
          <a:xfrm>
            <a:off x="1114547" y="2968858"/>
            <a:ext cx="3820633" cy="626701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smtClean="0"/>
              <a:t>Submit a Review</a:t>
            </a:r>
            <a:endParaRPr lang="en-US" sz="1800" b="1" dirty="0"/>
          </a:p>
          <a:p>
            <a:r>
              <a:rPr lang="en-US" sz="1800" b="1" dirty="0"/>
              <a:t>  </a:t>
            </a:r>
            <a:endParaRPr lang="ru-RU" sz="1800" b="1" dirty="0" err="1" smtClean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3251627" y="5436749"/>
            <a:ext cx="1515267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Submit Review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Rounded Rectangle 8"/>
          <p:cNvSpPr/>
          <p:nvPr/>
        </p:nvSpPr>
        <p:spPr bwMode="gray">
          <a:xfrm>
            <a:off x="1114546" y="3336992"/>
            <a:ext cx="3554755" cy="51713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en-US" sz="1800" dirty="0" smtClean="0">
                <a:latin typeface="Tele-GroteskNor" pitchFamily="2" charset="0"/>
                <a:cs typeface="Arial Unicode MS" panose="020B0604020202020204" pitchFamily="34" charset="-128"/>
              </a:rPr>
              <a:t>5</a:t>
            </a: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0" name="Isosceles Triangle 9"/>
          <p:cNvSpPr/>
          <p:nvPr/>
        </p:nvSpPr>
        <p:spPr bwMode="gray">
          <a:xfrm rot="10800000">
            <a:off x="4449562" y="3611489"/>
            <a:ext cx="179527" cy="142662"/>
          </a:xfrm>
          <a:prstGeom prst="triangl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1" name="Isosceles Triangle 10"/>
          <p:cNvSpPr/>
          <p:nvPr/>
        </p:nvSpPr>
        <p:spPr bwMode="gray">
          <a:xfrm>
            <a:off x="4444858" y="3386415"/>
            <a:ext cx="179527" cy="142662"/>
          </a:xfrm>
          <a:prstGeom prst="triangl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2" name="Rounded Rectangle 11"/>
          <p:cNvSpPr/>
          <p:nvPr/>
        </p:nvSpPr>
        <p:spPr bwMode="gray">
          <a:xfrm>
            <a:off x="4414120" y="3348197"/>
            <a:ext cx="241004" cy="472561"/>
          </a:xfrm>
          <a:prstGeom prst="roundRect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3" name="Rounded Rectangle 12"/>
          <p:cNvSpPr/>
          <p:nvPr/>
        </p:nvSpPr>
        <p:spPr bwMode="gray">
          <a:xfrm>
            <a:off x="1114547" y="4017923"/>
            <a:ext cx="3554754" cy="51713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en-US" sz="1800" dirty="0">
                <a:solidFill>
                  <a:schemeClr val="bg2"/>
                </a:solidFill>
              </a:rPr>
              <a:t>Write a short review of the product</a:t>
            </a:r>
            <a:endParaRPr lang="ru-RU" sz="1800" dirty="0">
              <a:solidFill>
                <a:schemeClr val="bg2"/>
              </a:solidFill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4" name="Rounded Rectangle 13"/>
          <p:cNvSpPr/>
          <p:nvPr/>
        </p:nvSpPr>
        <p:spPr bwMode="gray">
          <a:xfrm>
            <a:off x="1114546" y="4666210"/>
            <a:ext cx="3554754" cy="547779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r>
              <a:rPr lang="en-US" sz="1800" dirty="0" smtClean="0"/>
              <a:t>joe@thomas.com</a:t>
            </a:r>
            <a:endParaRPr lang="en-US" sz="1800" dirty="0"/>
          </a:p>
        </p:txBody>
      </p:sp>
      <p:sp>
        <p:nvSpPr>
          <p:cNvPr id="15" name="TextBox 14"/>
          <p:cNvSpPr txBox="1"/>
          <p:nvPr/>
        </p:nvSpPr>
        <p:spPr bwMode="gray">
          <a:xfrm>
            <a:off x="946261" y="904033"/>
            <a:ext cx="3820633" cy="201169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smtClean="0"/>
              <a:t>Reviews</a:t>
            </a:r>
            <a:endParaRPr lang="ru-RU" sz="1800" b="1" dirty="0" smtClean="0"/>
          </a:p>
          <a:p>
            <a:r>
              <a:rPr lang="en-US" sz="1800" b="1" dirty="0"/>
              <a:t> 4 Stars  </a:t>
            </a:r>
            <a:r>
              <a:rPr lang="en-US" sz="1800" dirty="0"/>
              <a:t>The device is quite satisfied. With its functions copes.</a:t>
            </a:r>
          </a:p>
          <a:p>
            <a:r>
              <a:rPr lang="en-US" sz="1800" dirty="0"/>
              <a:t>— tim@hater.com </a:t>
            </a:r>
            <a:endParaRPr lang="ru-RU" sz="1800" dirty="0" smtClean="0"/>
          </a:p>
          <a:p>
            <a:endParaRPr lang="en-US" sz="1800" b="1" dirty="0"/>
          </a:p>
          <a:p>
            <a:r>
              <a:rPr lang="en-US" sz="1800" b="1" dirty="0"/>
              <a:t>  5 </a:t>
            </a:r>
            <a:r>
              <a:rPr lang="en-US" sz="1800" b="1" dirty="0" smtClean="0"/>
              <a:t>Stars</a:t>
            </a:r>
          </a:p>
          <a:p>
            <a:r>
              <a:rPr lang="en-US" sz="1800" dirty="0" smtClean="0"/>
              <a:t>— </a:t>
            </a:r>
            <a:r>
              <a:rPr lang="en-US" sz="1800" dirty="0"/>
              <a:t>joe@thomas.com 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1331387" y="5902243"/>
            <a:ext cx="1857856" cy="34970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 err="1" smtClean="0"/>
              <a:t>reviewForm</a:t>
            </a:r>
            <a:r>
              <a:rPr lang="en-US" sz="1800" dirty="0" smtClean="0"/>
              <a:t> is true</a:t>
            </a:r>
            <a:endParaRPr lang="en-US" sz="1800" dirty="0"/>
          </a:p>
        </p:txBody>
      </p:sp>
      <p:sp>
        <p:nvSpPr>
          <p:cNvPr id="22" name="TextBox 21"/>
          <p:cNvSpPr txBox="1"/>
          <p:nvPr/>
        </p:nvSpPr>
        <p:spPr bwMode="gray">
          <a:xfrm>
            <a:off x="1331387" y="5902243"/>
            <a:ext cx="1857856" cy="34970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 err="1" smtClean="0"/>
              <a:t>reviewForm</a:t>
            </a:r>
            <a:r>
              <a:rPr lang="en-US" sz="1800" dirty="0" smtClean="0"/>
              <a:t> is false</a:t>
            </a:r>
            <a:endParaRPr lang="en-US" sz="1800" dirty="0"/>
          </a:p>
        </p:txBody>
      </p:sp>
      <p:sp>
        <p:nvSpPr>
          <p:cNvPr id="23" name="TextBox 22"/>
          <p:cNvSpPr txBox="1"/>
          <p:nvPr/>
        </p:nvSpPr>
        <p:spPr bwMode="gray">
          <a:xfrm>
            <a:off x="5557973" y="2634823"/>
            <a:ext cx="3265440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Как же нам сообщить пользователю что его форма не валидна?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12748" y="3397172"/>
            <a:ext cx="1125379" cy="374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75634" y="4083261"/>
            <a:ext cx="2285809" cy="374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12748" y="4752794"/>
            <a:ext cx="2285809" cy="374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82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3" grpId="0" animBg="1"/>
      <p:bldP spid="15" grpId="0" animBg="1"/>
      <p:bldP spid="22" grpId="0" animBg="1"/>
      <p:bldP spid="23" grpId="0"/>
      <p:bldP spid="24" grpId="0" animBg="1"/>
      <p:bldP spid="25" grpId="0" animBg="1"/>
      <p:bldP spid="2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Input Classes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563007"/>
              </p:ext>
            </p:extLst>
          </p:nvPr>
        </p:nvGraphicFramePr>
        <p:xfrm>
          <a:off x="67390" y="2481812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&lt;input name="author" . . . class="ng-pristine ng-invalid"&gt;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Content Placeholder 2"/>
          <p:cNvSpPr>
            <a:spLocks/>
          </p:cNvSpPr>
          <p:nvPr/>
        </p:nvSpPr>
        <p:spPr bwMode="gray">
          <a:xfrm>
            <a:off x="130293" y="1939395"/>
            <a:ext cx="5632289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000" dirty="0">
                <a:latin typeface="Arial Narrow" pitchFamily="34" charset="0"/>
              </a:rPr>
              <a:t>Source before typing email</a:t>
            </a:r>
            <a:endParaRPr lang="ru-RU" sz="2600" dirty="0">
              <a:latin typeface="Arial Narrow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971126"/>
              </p:ext>
            </p:extLst>
          </p:nvPr>
        </p:nvGraphicFramePr>
        <p:xfrm>
          <a:off x="130293" y="1074770"/>
          <a:ext cx="8921558" cy="365091"/>
        </p:xfrm>
        <a:graphic>
          <a:graphicData uri="http://schemas.openxmlformats.org/drawingml/2006/table">
            <a:tbl>
              <a:tblPr/>
              <a:tblGrid>
                <a:gridCol w="8921558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&lt;input name="author" ng-model="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reviewCtrl.review.author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type="email" required /&gt;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292371"/>
              </p:ext>
            </p:extLst>
          </p:nvPr>
        </p:nvGraphicFramePr>
        <p:xfrm>
          <a:off x="67390" y="3647849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&lt;input name="author". . . class="ng-dirty ng-invalid"&gt;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Content Placeholder 2"/>
          <p:cNvSpPr>
            <a:spLocks/>
          </p:cNvSpPr>
          <p:nvPr/>
        </p:nvSpPr>
        <p:spPr bwMode="gray">
          <a:xfrm>
            <a:off x="130292" y="3013283"/>
            <a:ext cx="5632289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000" dirty="0">
                <a:latin typeface="Arial Narrow" pitchFamily="34" charset="0"/>
              </a:rPr>
              <a:t>Source after typing, with invalid email</a:t>
            </a:r>
            <a:endParaRPr lang="ru-RU" sz="2600" dirty="0">
              <a:latin typeface="Arial Narrow" pitchFamily="34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640332"/>
              </p:ext>
            </p:extLst>
          </p:nvPr>
        </p:nvGraphicFramePr>
        <p:xfrm>
          <a:off x="67390" y="4835150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&lt;input name="author" . . . class="ng-dirty ng-valid"&gt;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Content Placeholder 2"/>
          <p:cNvSpPr>
            <a:spLocks/>
          </p:cNvSpPr>
          <p:nvPr/>
        </p:nvSpPr>
        <p:spPr bwMode="gray">
          <a:xfrm>
            <a:off x="130291" y="4207674"/>
            <a:ext cx="5632289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000" dirty="0">
                <a:latin typeface="Arial Narrow" pitchFamily="34" charset="0"/>
              </a:rPr>
              <a:t>Source after typing, with valid email</a:t>
            </a:r>
            <a:endParaRPr lang="ru-RU" sz="2600" dirty="0">
              <a:latin typeface="Arial Narrow" pitchFamily="34" charset="0"/>
            </a:endParaRPr>
          </a:p>
        </p:txBody>
      </p:sp>
      <p:sp>
        <p:nvSpPr>
          <p:cNvPr id="13" name="TextBox 12"/>
          <p:cNvSpPr txBox="1"/>
          <p:nvPr/>
        </p:nvSpPr>
        <p:spPr bwMode="gray">
          <a:xfrm>
            <a:off x="130290" y="5441818"/>
            <a:ext cx="8793969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Так что давайте выделять поле на форме, используя классы, после того, как мы начали печатать – </a:t>
            </a:r>
            <a:r>
              <a:rPr lang="en-US" sz="1800" dirty="0" smtClean="0"/>
              <a:t>ng-</a:t>
            </a:r>
            <a:r>
              <a:rPr lang="en-US" sz="1800" dirty="0" err="1" smtClean="0"/>
              <a:t>girty</a:t>
            </a:r>
            <a:r>
              <a:rPr lang="ru-RU" sz="1800" dirty="0" smtClean="0"/>
              <a:t>, показывать валидно поле или нет – </a:t>
            </a:r>
            <a:r>
              <a:rPr lang="en-US" sz="1800" dirty="0" smtClean="0"/>
              <a:t>ng-valid, ng-invalid</a:t>
            </a:r>
            <a:endParaRPr lang="ru-RU" sz="1800" dirty="0" smtClean="0"/>
          </a:p>
        </p:txBody>
      </p:sp>
    </p:spTree>
    <p:extLst>
      <p:ext uri="{BB962C8B-B14F-4D97-AF65-F5344CB8AC3E}">
        <p14:creationId xmlns:p14="http://schemas.microsoft.com/office/powerpoint/2010/main" val="161626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/>
      <p:bldP spid="1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Classes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624083"/>
              </p:ext>
            </p:extLst>
          </p:nvPr>
        </p:nvGraphicFramePr>
        <p:xfrm>
          <a:off x="0" y="827959"/>
          <a:ext cx="9144000" cy="950314"/>
        </p:xfrm>
        <a:graphic>
          <a:graphicData uri="http://schemas.openxmlformats.org/drawingml/2006/table">
            <a:tbl>
              <a:tblPr/>
              <a:tblGrid>
                <a:gridCol w="9144000"/>
              </a:tblGrid>
              <a:tr h="95031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&lt;input name="author" ng-model="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reviewCtrl.review.author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type="email" required /&gt;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250918"/>
              </p:ext>
            </p:extLst>
          </p:nvPr>
        </p:nvGraphicFramePr>
        <p:xfrm>
          <a:off x="177210" y="2490182"/>
          <a:ext cx="8816882" cy="2246376"/>
        </p:xfrm>
        <a:graphic>
          <a:graphicData uri="http://schemas.openxmlformats.org/drawingml/2006/table">
            <a:tbl>
              <a:tblPr/>
              <a:tblGrid>
                <a:gridCol w="8816882"/>
              </a:tblGrid>
              <a:tr h="950314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.ng-invalid.ng-dirty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border-color: #FA787E;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.ng-valid.ng-dirty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border-color: #78FA89;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style.css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 bwMode="gray">
          <a:xfrm>
            <a:off x="3794596" y="2606469"/>
            <a:ext cx="3322129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Красная граница для </a:t>
            </a:r>
            <a:r>
              <a:rPr lang="ru-RU" sz="1800" dirty="0" err="1" smtClean="0"/>
              <a:t>невалидного</a:t>
            </a:r>
            <a:endParaRPr lang="ru-RU" sz="1800" dirty="0" smtClean="0"/>
          </a:p>
        </p:txBody>
      </p:sp>
      <p:sp>
        <p:nvSpPr>
          <p:cNvPr id="10" name="TextBox 9"/>
          <p:cNvSpPr txBox="1"/>
          <p:nvPr/>
        </p:nvSpPr>
        <p:spPr bwMode="gray">
          <a:xfrm>
            <a:off x="3794596" y="3552767"/>
            <a:ext cx="3322129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Зеленая граница для валидного</a:t>
            </a:r>
          </a:p>
        </p:txBody>
      </p:sp>
    </p:spTree>
    <p:extLst>
      <p:ext uri="{BB962C8B-B14F-4D97-AF65-F5344CB8AC3E}">
        <p14:creationId xmlns:p14="http://schemas.microsoft.com/office/powerpoint/2010/main" val="10299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Now with red and green borders!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gray">
          <a:xfrm>
            <a:off x="690078" y="666306"/>
            <a:ext cx="4448991" cy="5664855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7" name="Rounded Rectangle 6"/>
          <p:cNvSpPr/>
          <p:nvPr/>
        </p:nvSpPr>
        <p:spPr bwMode="gray">
          <a:xfrm>
            <a:off x="1114546" y="4017924"/>
            <a:ext cx="3554754" cy="51713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en-US" sz="1800" dirty="0"/>
              <a:t>I bought a few weeks ago.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942704" y="900986"/>
            <a:ext cx="3820633" cy="201169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Reviews</a:t>
            </a:r>
            <a:endParaRPr lang="ru-RU" sz="1800" b="1" dirty="0"/>
          </a:p>
          <a:p>
            <a:r>
              <a:rPr lang="en-US" sz="1800" b="1" dirty="0"/>
              <a:t> 4 Stars  </a:t>
            </a:r>
            <a:r>
              <a:rPr lang="en-US" sz="1800" dirty="0"/>
              <a:t>The device is quite satisfied. With its functions copes.</a:t>
            </a:r>
          </a:p>
          <a:p>
            <a:r>
              <a:rPr lang="en-US" sz="1800" dirty="0"/>
              <a:t>— tim@hater.com </a:t>
            </a:r>
            <a:endParaRPr lang="ru-RU" sz="1800" dirty="0"/>
          </a:p>
          <a:p>
            <a:endParaRPr lang="en-US" sz="1800" b="1" dirty="0"/>
          </a:p>
          <a:p>
            <a:r>
              <a:rPr lang="en-US" sz="1800" b="1" dirty="0"/>
              <a:t> 5 Stars </a:t>
            </a:r>
            <a:r>
              <a:rPr lang="en-US" sz="1800" dirty="0"/>
              <a:t>I bought a few weeks ago.</a:t>
            </a:r>
          </a:p>
          <a:p>
            <a:r>
              <a:rPr lang="en-US" sz="1800" dirty="0"/>
              <a:t>— joe@thomas.com </a:t>
            </a:r>
          </a:p>
        </p:txBody>
      </p:sp>
      <p:sp>
        <p:nvSpPr>
          <p:cNvPr id="9" name="TextBox 8"/>
          <p:cNvSpPr txBox="1"/>
          <p:nvPr/>
        </p:nvSpPr>
        <p:spPr bwMode="gray">
          <a:xfrm>
            <a:off x="1114547" y="2968858"/>
            <a:ext cx="3820633" cy="626701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smtClean="0"/>
              <a:t>Submit a Review</a:t>
            </a:r>
            <a:endParaRPr lang="en-US" sz="1800" b="1" dirty="0"/>
          </a:p>
          <a:p>
            <a:r>
              <a:rPr lang="en-US" sz="1800" b="1" dirty="0"/>
              <a:t>  </a:t>
            </a:r>
            <a:endParaRPr lang="ru-RU" sz="1800" b="1" dirty="0" err="1" smtClean="0"/>
          </a:p>
        </p:txBody>
      </p:sp>
      <p:sp>
        <p:nvSpPr>
          <p:cNvPr id="10" name="Rounded Rectangle 9"/>
          <p:cNvSpPr/>
          <p:nvPr/>
        </p:nvSpPr>
        <p:spPr bwMode="auto">
          <a:xfrm>
            <a:off x="3251627" y="5436749"/>
            <a:ext cx="1515267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Submit Review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ounded Rectangle 10"/>
          <p:cNvSpPr/>
          <p:nvPr/>
        </p:nvSpPr>
        <p:spPr bwMode="gray">
          <a:xfrm>
            <a:off x="1114546" y="3336992"/>
            <a:ext cx="3554755" cy="51713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en-US" sz="1800" dirty="0" smtClean="0">
                <a:latin typeface="Tele-GroteskNor" pitchFamily="2" charset="0"/>
                <a:cs typeface="Arial Unicode MS" panose="020B0604020202020204" pitchFamily="34" charset="-128"/>
              </a:rPr>
              <a:t>5</a:t>
            </a: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2" name="Isosceles Triangle 11"/>
          <p:cNvSpPr/>
          <p:nvPr/>
        </p:nvSpPr>
        <p:spPr bwMode="gray">
          <a:xfrm rot="10800000">
            <a:off x="4449562" y="3611489"/>
            <a:ext cx="179527" cy="142662"/>
          </a:xfrm>
          <a:prstGeom prst="triangl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3" name="Isosceles Triangle 12"/>
          <p:cNvSpPr/>
          <p:nvPr/>
        </p:nvSpPr>
        <p:spPr bwMode="gray">
          <a:xfrm>
            <a:off x="4444858" y="3386415"/>
            <a:ext cx="179527" cy="142662"/>
          </a:xfrm>
          <a:prstGeom prst="triangl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4" name="Rounded Rectangle 13"/>
          <p:cNvSpPr/>
          <p:nvPr/>
        </p:nvSpPr>
        <p:spPr bwMode="gray">
          <a:xfrm>
            <a:off x="4414120" y="3348197"/>
            <a:ext cx="241004" cy="472561"/>
          </a:xfrm>
          <a:prstGeom prst="roundRect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5" name="Rounded Rectangle 14"/>
          <p:cNvSpPr/>
          <p:nvPr/>
        </p:nvSpPr>
        <p:spPr bwMode="gray">
          <a:xfrm>
            <a:off x="1114547" y="4012308"/>
            <a:ext cx="3554754" cy="51713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en-US" sz="1800" dirty="0">
                <a:solidFill>
                  <a:schemeClr val="bg2"/>
                </a:solidFill>
              </a:rPr>
              <a:t>Write a short review of the </a:t>
            </a:r>
            <a:r>
              <a:rPr lang="en-US" sz="1800" dirty="0" smtClean="0">
                <a:solidFill>
                  <a:schemeClr val="bg2"/>
                </a:solidFill>
              </a:rPr>
              <a:t>product</a:t>
            </a:r>
            <a:endParaRPr lang="ru-RU" sz="1800" dirty="0">
              <a:solidFill>
                <a:schemeClr val="bg2"/>
              </a:solidFill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6" name="Rounded Rectangle 15"/>
          <p:cNvSpPr/>
          <p:nvPr/>
        </p:nvSpPr>
        <p:spPr bwMode="gray">
          <a:xfrm>
            <a:off x="1114546" y="4666210"/>
            <a:ext cx="3554754" cy="547779"/>
          </a:xfrm>
          <a:prstGeom prst="roundRect">
            <a:avLst/>
          </a:prstGeom>
          <a:solidFill>
            <a:schemeClr val="bg1"/>
          </a:solidFill>
          <a:ln w="19050" algn="ctr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r>
              <a:rPr lang="en-US" sz="1800" dirty="0" smtClean="0"/>
              <a:t>joe@thomas.com</a:t>
            </a:r>
            <a:endParaRPr lang="en-US" sz="1800" dirty="0"/>
          </a:p>
        </p:txBody>
      </p:sp>
      <p:sp>
        <p:nvSpPr>
          <p:cNvPr id="17" name="TextBox 16"/>
          <p:cNvSpPr txBox="1"/>
          <p:nvPr/>
        </p:nvSpPr>
        <p:spPr bwMode="gray">
          <a:xfrm>
            <a:off x="946261" y="904033"/>
            <a:ext cx="3820633" cy="201169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smtClean="0"/>
              <a:t>Reviews</a:t>
            </a:r>
            <a:endParaRPr lang="ru-RU" sz="1800" b="1" dirty="0" smtClean="0"/>
          </a:p>
          <a:p>
            <a:r>
              <a:rPr lang="en-US" sz="1800" b="1" dirty="0"/>
              <a:t> 4 Stars  </a:t>
            </a:r>
            <a:r>
              <a:rPr lang="en-US" sz="1800" dirty="0"/>
              <a:t>The device is quite satisfied. With its functions copes.</a:t>
            </a:r>
          </a:p>
          <a:p>
            <a:r>
              <a:rPr lang="en-US" sz="1800" dirty="0"/>
              <a:t>— tim@hater.com </a:t>
            </a:r>
            <a:endParaRPr lang="ru-RU" sz="1800" dirty="0" smtClean="0"/>
          </a:p>
          <a:p>
            <a:endParaRPr lang="en-US" sz="1800" b="1" dirty="0"/>
          </a:p>
          <a:p>
            <a:r>
              <a:rPr lang="en-US" sz="1800" b="1" dirty="0"/>
              <a:t>  5 </a:t>
            </a:r>
            <a:r>
              <a:rPr lang="en-US" sz="1800" b="1" dirty="0" smtClean="0"/>
              <a:t>Stars</a:t>
            </a:r>
          </a:p>
          <a:p>
            <a:r>
              <a:rPr lang="en-US" sz="1800" dirty="0" smtClean="0"/>
              <a:t>— </a:t>
            </a:r>
            <a:r>
              <a:rPr lang="en-US" sz="1800" dirty="0"/>
              <a:t>joe@thomas.com </a:t>
            </a:r>
          </a:p>
        </p:txBody>
      </p:sp>
      <p:sp>
        <p:nvSpPr>
          <p:cNvPr id="18" name="TextBox 17"/>
          <p:cNvSpPr txBox="1"/>
          <p:nvPr/>
        </p:nvSpPr>
        <p:spPr bwMode="gray">
          <a:xfrm>
            <a:off x="1331387" y="5902243"/>
            <a:ext cx="1857856" cy="34970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 err="1" smtClean="0"/>
              <a:t>reviewForm</a:t>
            </a:r>
            <a:r>
              <a:rPr lang="en-US" sz="1800" dirty="0" smtClean="0"/>
              <a:t> is true</a:t>
            </a:r>
            <a:endParaRPr lang="en-US" sz="1800" dirty="0"/>
          </a:p>
        </p:txBody>
      </p:sp>
      <p:sp>
        <p:nvSpPr>
          <p:cNvPr id="19" name="TextBox 18"/>
          <p:cNvSpPr txBox="1"/>
          <p:nvPr/>
        </p:nvSpPr>
        <p:spPr bwMode="gray">
          <a:xfrm>
            <a:off x="1331387" y="5902243"/>
            <a:ext cx="1857856" cy="34970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 err="1" smtClean="0"/>
              <a:t>reviewForm</a:t>
            </a:r>
            <a:r>
              <a:rPr lang="en-US" sz="1800" dirty="0" smtClean="0"/>
              <a:t> is false</a:t>
            </a:r>
            <a:endParaRPr lang="en-US" sz="1800" dirty="0"/>
          </a:p>
        </p:txBody>
      </p:sp>
      <p:sp>
        <p:nvSpPr>
          <p:cNvPr id="21" name="TextBox 20"/>
          <p:cNvSpPr txBox="1"/>
          <p:nvPr/>
        </p:nvSpPr>
        <p:spPr>
          <a:xfrm>
            <a:off x="1212748" y="3397172"/>
            <a:ext cx="1125379" cy="374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12748" y="4752794"/>
            <a:ext cx="2285809" cy="374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95222" y="4089185"/>
            <a:ext cx="2285809" cy="374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50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7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7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7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0" grpId="1" animBg="1"/>
      <p:bldP spid="11" grpId="0" animBg="1"/>
      <p:bldP spid="15" grpId="0" animBg="1"/>
      <p:bldP spid="16" grpId="0" animBg="1"/>
      <p:bldP spid="17" grpId="0" animBg="1"/>
      <p:bldP spid="19" grpId="0" animBg="1"/>
      <p:bldP spid="21" grpId="0" animBg="1"/>
      <p:bldP spid="22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Standard </a:t>
            </a:r>
            <a:r>
              <a:rPr 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Web </a:t>
            </a:r>
            <a:r>
              <a:rPr lang="en-US" sz="24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App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0F8B9-C8F9-42C6-8B98-E42C819F335B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457201" y="773113"/>
            <a:ext cx="3322712" cy="4240063"/>
          </a:xfrm>
          <a:prstGeom prst="rect">
            <a:avLst/>
          </a:prstGeom>
        </p:spPr>
        <p:txBody>
          <a:bodyPr/>
          <a:lstStyle>
            <a:lvl1pPr marL="222250" indent="-22225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582613" indent="-22225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2pPr>
            <a:lvl3pPr marL="941388" indent="-220663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 marL="1209675" indent="-138113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1662113" indent="-230188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1193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765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0337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4909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ru-RU" sz="2400" kern="0" dirty="0" smtClean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1043608" y="1203441"/>
            <a:ext cx="432048" cy="4320480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8453" y="692696"/>
            <a:ext cx="13023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 Server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5914038" y="787943"/>
            <a:ext cx="15027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 Browser</a:t>
            </a:r>
            <a:endParaRPr lang="ru-RU" dirty="0"/>
          </a:p>
        </p:txBody>
      </p:sp>
      <p:sp>
        <p:nvSpPr>
          <p:cNvPr id="12" name="Rounded Rectangle 11"/>
          <p:cNvSpPr/>
          <p:nvPr/>
        </p:nvSpPr>
        <p:spPr bwMode="auto">
          <a:xfrm>
            <a:off x="6449378" y="1203441"/>
            <a:ext cx="432048" cy="4320480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Right Arrow 12"/>
          <p:cNvSpPr/>
          <p:nvPr/>
        </p:nvSpPr>
        <p:spPr bwMode="auto">
          <a:xfrm rot="10800000">
            <a:off x="1475656" y="1844824"/>
            <a:ext cx="4973722" cy="288032"/>
          </a:xfrm>
          <a:prstGeom prst="rightArrow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66373" y="1511650"/>
            <a:ext cx="25922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URL Request to server</a:t>
            </a:r>
            <a:endParaRPr lang="ru-RU" dirty="0"/>
          </a:p>
        </p:txBody>
      </p:sp>
      <p:sp>
        <p:nvSpPr>
          <p:cNvPr id="15" name="Right Arrow 14"/>
          <p:cNvSpPr/>
          <p:nvPr/>
        </p:nvSpPr>
        <p:spPr bwMode="auto">
          <a:xfrm>
            <a:off x="1475656" y="2550044"/>
            <a:ext cx="4973722" cy="288032"/>
          </a:xfrm>
          <a:prstGeom prst="rightArrow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11378" y="2204864"/>
            <a:ext cx="35022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with Webpage &amp; Assets</a:t>
            </a:r>
            <a:endParaRPr lang="ru-RU" dirty="0"/>
          </a:p>
        </p:txBody>
      </p:sp>
      <p:sp>
        <p:nvSpPr>
          <p:cNvPr id="17" name="Rounded Rectangle 16"/>
          <p:cNvSpPr/>
          <p:nvPr/>
        </p:nvSpPr>
        <p:spPr bwMode="auto">
          <a:xfrm>
            <a:off x="7092280" y="1927148"/>
            <a:ext cx="648072" cy="766912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HTML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8028384" y="1927148"/>
            <a:ext cx="648072" cy="766912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Java</a:t>
            </a:r>
          </a:p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Script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9" name="Right Arrow 18"/>
          <p:cNvSpPr/>
          <p:nvPr/>
        </p:nvSpPr>
        <p:spPr bwMode="auto">
          <a:xfrm rot="10800000">
            <a:off x="1475656" y="3789040"/>
            <a:ext cx="4973722" cy="288032"/>
          </a:xfrm>
          <a:prstGeom prst="rightArrow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0" name="Right Arrow 19"/>
          <p:cNvSpPr/>
          <p:nvPr/>
        </p:nvSpPr>
        <p:spPr bwMode="auto">
          <a:xfrm>
            <a:off x="1475656" y="4595790"/>
            <a:ext cx="4973722" cy="288032"/>
          </a:xfrm>
          <a:prstGeom prst="rightArrow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21887" y="3423424"/>
            <a:ext cx="32812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clicks on link, new Request</a:t>
            </a:r>
            <a:endParaRPr lang="ru-RU" dirty="0"/>
          </a:p>
        </p:txBody>
      </p:sp>
      <p:sp>
        <p:nvSpPr>
          <p:cNvPr id="22" name="TextBox 21"/>
          <p:cNvSpPr txBox="1"/>
          <p:nvPr/>
        </p:nvSpPr>
        <p:spPr>
          <a:xfrm>
            <a:off x="2226845" y="4276689"/>
            <a:ext cx="35022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with Webpage &amp; Assets</a:t>
            </a:r>
            <a:endParaRPr lang="ru-RU" dirty="0"/>
          </a:p>
        </p:txBody>
      </p:sp>
      <p:sp>
        <p:nvSpPr>
          <p:cNvPr id="23" name="Rounded Rectangle 22"/>
          <p:cNvSpPr/>
          <p:nvPr/>
        </p:nvSpPr>
        <p:spPr bwMode="auto">
          <a:xfrm>
            <a:off x="7092731" y="3838922"/>
            <a:ext cx="648072" cy="766912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HTML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8028384" y="3838922"/>
            <a:ext cx="648072" cy="766912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Java</a:t>
            </a:r>
          </a:p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Script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51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3" grpId="0" animBg="1"/>
      <p:bldP spid="2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HTML5-based type validations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167186"/>
              </p:ext>
            </p:extLst>
          </p:nvPr>
        </p:nvGraphicFramePr>
        <p:xfrm>
          <a:off x="130293" y="2079022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&lt;input type="email" name="email"&gt;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Content Placeholder 2"/>
          <p:cNvSpPr>
            <a:spLocks/>
          </p:cNvSpPr>
          <p:nvPr/>
        </p:nvSpPr>
        <p:spPr bwMode="gray">
          <a:xfrm>
            <a:off x="242814" y="1224715"/>
            <a:ext cx="8482972" cy="653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>
                <a:solidFill>
                  <a:srgbClr val="4B4B4B"/>
                </a:solidFill>
                <a:latin typeface="Arial Narrow" pitchFamily="34" charset="0"/>
              </a:rPr>
              <a:t>Формы обычно имеют </a:t>
            </a: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правила о корректных данных для полей ввода</a:t>
            </a:r>
            <a:endParaRPr lang="ru-RU" sz="20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000" dirty="0" smtClean="0">
                <a:latin typeface="Arial Narrow" pitchFamily="34" charset="0"/>
              </a:rPr>
              <a:t>AngularJS</a:t>
            </a:r>
            <a:r>
              <a:rPr lang="ru-RU" sz="2000" dirty="0" smtClean="0">
                <a:latin typeface="Arial Narrow" pitchFamily="34" charset="0"/>
              </a:rPr>
              <a:t> имеет встроенные </a:t>
            </a:r>
            <a:r>
              <a:rPr lang="ru-RU" sz="2000" dirty="0" err="1" smtClean="0">
                <a:latin typeface="Arial Narrow" pitchFamily="34" charset="0"/>
              </a:rPr>
              <a:t>валидаторы</a:t>
            </a:r>
            <a:r>
              <a:rPr lang="ru-RU" sz="2000" dirty="0" smtClean="0">
                <a:latin typeface="Arial Narrow" pitchFamily="34" charset="0"/>
              </a:rPr>
              <a:t> для распространённых типов полей ввода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784319"/>
              </p:ext>
            </p:extLst>
          </p:nvPr>
        </p:nvGraphicFramePr>
        <p:xfrm>
          <a:off x="130293" y="2770138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&lt;input type="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name="homepage"&gt;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424126"/>
              </p:ext>
            </p:extLst>
          </p:nvPr>
        </p:nvGraphicFramePr>
        <p:xfrm>
          <a:off x="130293" y="3468343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&lt;input type="number" name="quantity"&gt;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Content Placeholder 2"/>
          <p:cNvSpPr>
            <a:spLocks/>
          </p:cNvSpPr>
          <p:nvPr/>
        </p:nvSpPr>
        <p:spPr bwMode="gray">
          <a:xfrm>
            <a:off x="130293" y="4162845"/>
            <a:ext cx="4796126" cy="529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Так же можно определить длину строки</a:t>
            </a:r>
            <a:endParaRPr lang="ru-RU" sz="2000" dirty="0" smtClean="0">
              <a:latin typeface="Arial Narrow" pitchFamily="34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6763637"/>
              </p:ext>
            </p:extLst>
          </p:nvPr>
        </p:nvGraphicFramePr>
        <p:xfrm>
          <a:off x="130293" y="4634380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min=1 max=10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85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ea typeface="Tele-GroteskNor" pitchFamily="2" charset="0"/>
                <a:cs typeface="Tele-GroteskNor" pitchFamily="2" charset="0"/>
              </a:rPr>
              <a:t>Custom Directives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087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Refactoring our code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8" name="Content Placeholder 2"/>
          <p:cNvSpPr>
            <a:spLocks/>
          </p:cNvSpPr>
          <p:nvPr/>
        </p:nvSpPr>
        <p:spPr bwMode="gray">
          <a:xfrm>
            <a:off x="130293" y="3790705"/>
            <a:ext cx="8482972" cy="41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У нас будет множество страниц, которым нужно </a:t>
            </a:r>
            <a:r>
              <a:rPr lang="ru-RU" sz="2000" dirty="0">
                <a:solidFill>
                  <a:srgbClr val="4B4B4B"/>
                </a:solidFill>
                <a:latin typeface="Arial Narrow" pitchFamily="34" charset="0"/>
              </a:rPr>
              <a:t>будет </a:t>
            </a:r>
            <a:r>
              <a:rPr lang="ru-RU" sz="2000" dirty="0" err="1" smtClean="0">
                <a:solidFill>
                  <a:srgbClr val="4B4B4B"/>
                </a:solidFill>
                <a:latin typeface="Arial Narrow" pitchFamily="34" charset="0"/>
              </a:rPr>
              <a:t>переиспользовать</a:t>
            </a: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 этот код </a:t>
            </a:r>
            <a:endParaRPr lang="ru-RU" sz="2000" dirty="0" smtClean="0">
              <a:latin typeface="Arial Narrow" pitchFamily="34" charset="0"/>
            </a:endParaRPr>
          </a:p>
        </p:txBody>
      </p:sp>
      <p:sp>
        <p:nvSpPr>
          <p:cNvPr id="11" name="Content Placeholder 2"/>
          <p:cNvSpPr>
            <a:spLocks/>
          </p:cNvSpPr>
          <p:nvPr/>
        </p:nvSpPr>
        <p:spPr bwMode="gray">
          <a:xfrm>
            <a:off x="130293" y="4602324"/>
            <a:ext cx="4796126" cy="529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Как мы можем избежать дублирования кода?</a:t>
            </a:r>
            <a:endParaRPr lang="ru-RU" sz="2000" dirty="0" smtClean="0">
              <a:latin typeface="Arial Narrow" pitchFamily="34" charset="0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954148"/>
              </p:ext>
            </p:extLst>
          </p:nvPr>
        </p:nvGraphicFramePr>
        <p:xfrm>
          <a:off x="284100" y="921017"/>
          <a:ext cx="8532782" cy="2601904"/>
        </p:xfrm>
        <a:graphic>
          <a:graphicData uri="http://schemas.openxmlformats.org/drawingml/2006/table">
            <a:tbl>
              <a:tblPr/>
              <a:tblGrid>
                <a:gridCol w="8532782"/>
              </a:tblGrid>
              <a:tr h="2601904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class="list-group"&gt;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&lt;li class="list-group-item" ng-repeat="product in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&lt;h3&gt;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{{product.name}}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&lt;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em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class="pull-right"&gt;${{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product.price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em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&lt;/h3&gt;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&lt;section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panel"&gt;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 . .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                                                                                                                                                                                       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32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Using </a:t>
            </a:r>
            <a:r>
              <a:rPr lang="en-US" dirty="0"/>
              <a:t>ng-include </a:t>
            </a:r>
            <a:r>
              <a:rPr lang="en-US" b="1" dirty="0"/>
              <a:t>for Templates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30293" y="2443914"/>
            <a:ext cx="8914470" cy="908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dirty="0" smtClean="0">
                <a:solidFill>
                  <a:srgbClr val="4B4B4B"/>
                </a:solidFill>
                <a:latin typeface="Arial Narrow" pitchFamily="34" charset="0"/>
              </a:rPr>
              <a:t>ng-include</a:t>
            </a: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 ожидает переменную с именем файла.</a:t>
            </a:r>
          </a:p>
          <a:p>
            <a:pPr lvl="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Для передачи имени непосредственно как строки нужно использовать одинарные кавычки</a:t>
            </a:r>
            <a:endParaRPr lang="ru-RU" sz="2000" dirty="0" smtClean="0">
              <a:latin typeface="Arial Narrow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824872"/>
              </p:ext>
            </p:extLst>
          </p:nvPr>
        </p:nvGraphicFramePr>
        <p:xfrm>
          <a:off x="284100" y="835968"/>
          <a:ext cx="8532782" cy="1510284"/>
        </p:xfrm>
        <a:graphic>
          <a:graphicData uri="http://schemas.openxmlformats.org/drawingml/2006/table">
            <a:tbl>
              <a:tblPr/>
              <a:tblGrid>
                <a:gridCol w="8532782"/>
              </a:tblGrid>
              <a:tr h="1425234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class="list-group"&gt;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&lt;li class="list-group-item" ng-repeat="product in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&lt;h3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ng-include="'product-title.html'"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&lt;/h3&gt;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&lt;section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panel"&gt; 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                                                                                                                                                                                       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089747"/>
              </p:ext>
            </p:extLst>
          </p:nvPr>
        </p:nvGraphicFramePr>
        <p:xfrm>
          <a:off x="191394" y="3228754"/>
          <a:ext cx="8532782" cy="774192"/>
        </p:xfrm>
        <a:graphic>
          <a:graphicData uri="http://schemas.openxmlformats.org/drawingml/2006/table">
            <a:tbl>
              <a:tblPr/>
              <a:tblGrid>
                <a:gridCol w="8532782"/>
              </a:tblGrid>
              <a:tr h="705293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{{product.name}}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class="pull-right"&gt;${{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product.price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 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                                                                                                                                                                               product-title.html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393932"/>
              </p:ext>
            </p:extLst>
          </p:nvPr>
        </p:nvGraphicFramePr>
        <p:xfrm>
          <a:off x="290631" y="4450578"/>
          <a:ext cx="8532782" cy="1425234"/>
        </p:xfrm>
        <a:graphic>
          <a:graphicData uri="http://schemas.openxmlformats.org/drawingml/2006/table">
            <a:tbl>
              <a:tblPr/>
              <a:tblGrid>
                <a:gridCol w="8532782"/>
              </a:tblGrid>
              <a:tr h="1425234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&lt;h3 ng-include="'product-title.html'" class="ng-scope"&gt;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&lt;span class="ng-scope ng-binding"&gt;Awesome Multi-touch Keyboard&lt;/span&gt;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class="pull-right ng-scope ng-binding"&gt;$250.00&lt;/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&lt;/h3&gt;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                                                                                                                                                                                 generated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.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22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ng-include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gray">
          <a:xfrm>
            <a:off x="937437" y="1141227"/>
            <a:ext cx="4444409" cy="4813006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 bwMode="gray">
          <a:xfrm>
            <a:off x="1137878" y="4537190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Reviews</a:t>
            </a:r>
          </a:p>
          <a:p>
            <a:r>
              <a:rPr lang="en-US" sz="1800" dirty="0"/>
              <a:t>  None </a:t>
            </a:r>
            <a:r>
              <a:rPr lang="en-US" sz="1800" dirty="0" smtClean="0"/>
              <a:t>yet</a:t>
            </a:r>
            <a:r>
              <a:rPr lang="en-US" sz="1800" b="1" dirty="0" smtClean="0"/>
              <a:t>   </a:t>
            </a:r>
          </a:p>
          <a:p>
            <a:endParaRPr lang="en-US" sz="1800" b="1" dirty="0"/>
          </a:p>
          <a:p>
            <a:endParaRPr lang="ru-RU" sz="1800" b="1" dirty="0" err="1" smtClean="0"/>
          </a:p>
        </p:txBody>
      </p:sp>
      <p:sp>
        <p:nvSpPr>
          <p:cNvPr id="8" name="TextBox 7"/>
          <p:cNvSpPr txBox="1"/>
          <p:nvPr/>
        </p:nvSpPr>
        <p:spPr bwMode="gray">
          <a:xfrm>
            <a:off x="1215653" y="4473321"/>
            <a:ext cx="3820633" cy="122686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Specifications</a:t>
            </a:r>
          </a:p>
          <a:p>
            <a:r>
              <a:rPr lang="en-US" sz="1800" b="1" dirty="0" smtClean="0"/>
              <a:t>    </a:t>
            </a:r>
            <a:r>
              <a:rPr lang="en-US" sz="1800" dirty="0" smtClean="0"/>
              <a:t>RAM - 1000MB</a:t>
            </a:r>
          </a:p>
          <a:p>
            <a:r>
              <a:rPr lang="en-US" sz="1800" dirty="0" smtClean="0"/>
              <a:t>    Internal Storage - 32000MB</a:t>
            </a:r>
          </a:p>
          <a:p>
            <a:r>
              <a:rPr lang="en-US" sz="1800" dirty="0" smtClean="0"/>
              <a:t>    </a:t>
            </a:r>
            <a:r>
              <a:rPr lang="en-US" sz="1800" dirty="0" err="1" smtClean="0"/>
              <a:t>WiFi</a:t>
            </a:r>
            <a:r>
              <a:rPr lang="en-US" sz="1800" dirty="0" smtClean="0"/>
              <a:t> - 802.11 b/g/n</a:t>
            </a:r>
            <a:endParaRPr lang="ru-RU" sz="1800" b="1" dirty="0" err="1" smtClean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2461564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2456121" y="3759930"/>
            <a:ext cx="1407042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2456121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4015563" y="3762150"/>
            <a:ext cx="1052623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1103755" y="3762150"/>
            <a:ext cx="1199966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pic>
        <p:nvPicPr>
          <p:cNvPr id="14" name="Picture 3" descr="C:\Users\bFinkels\Documents\AngularJS\store.product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956" y="1241372"/>
            <a:ext cx="2200031" cy="220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/>
          <p:cNvSpPr/>
          <p:nvPr/>
        </p:nvSpPr>
        <p:spPr bwMode="auto">
          <a:xfrm>
            <a:off x="1103755" y="3758010"/>
            <a:ext cx="1199966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4015561" y="3758010"/>
            <a:ext cx="1052623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7" name="TextBox 16"/>
          <p:cNvSpPr txBox="1"/>
          <p:nvPr/>
        </p:nvSpPr>
        <p:spPr bwMode="gray">
          <a:xfrm>
            <a:off x="1247553" y="4473321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Description</a:t>
            </a:r>
          </a:p>
          <a:p>
            <a:r>
              <a:rPr lang="en-US" sz="1800" b="1" dirty="0" smtClean="0"/>
              <a:t>    </a:t>
            </a:r>
            <a:r>
              <a:rPr lang="en-US" sz="1800" dirty="0"/>
              <a:t>Motorola XOOM with Wi-Fi has a super-powerful dual-core processor and Android™ 3.0 (Honeycomb</a:t>
            </a:r>
            <a:r>
              <a:rPr lang="en-US" sz="1800" dirty="0" smtClean="0"/>
              <a:t>).</a:t>
            </a:r>
            <a:endParaRPr lang="ru-RU" sz="1800" b="1" dirty="0" err="1" smtClean="0"/>
          </a:p>
        </p:txBody>
      </p:sp>
      <p:sp>
        <p:nvSpPr>
          <p:cNvPr id="18" name="TextBox 17"/>
          <p:cNvSpPr txBox="1"/>
          <p:nvPr/>
        </p:nvSpPr>
        <p:spPr bwMode="gray">
          <a:xfrm>
            <a:off x="1329953" y="1273270"/>
            <a:ext cx="3592032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Motorola XOOM™ with </a:t>
            </a:r>
            <a:r>
              <a:rPr lang="en-US" sz="1800" b="1" dirty="0" smtClean="0"/>
              <a:t>Wi-Fi</a:t>
            </a:r>
            <a:r>
              <a:rPr lang="ru-RU" sz="1800" b="1" dirty="0" smtClean="0"/>
              <a:t>                </a:t>
            </a:r>
            <a:r>
              <a:rPr lang="en-US" sz="1800" b="1" dirty="0" smtClean="0"/>
              <a:t>$95.5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74746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loading differently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57201" y="773113"/>
            <a:ext cx="3322712" cy="4240063"/>
          </a:xfrm>
          <a:prstGeom prst="rect">
            <a:avLst/>
          </a:prstGeom>
        </p:spPr>
        <p:txBody>
          <a:bodyPr/>
          <a:lstStyle>
            <a:lvl1pPr marL="222250" indent="-22225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582613" indent="-22225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2pPr>
            <a:lvl3pPr marL="941388" indent="-220663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 marL="1209675" indent="-138113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1662113" indent="-230188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1193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765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0337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4909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ru-RU" sz="2400" kern="0" dirty="0" smtClean="0"/>
          </a:p>
        </p:txBody>
      </p:sp>
      <p:sp>
        <p:nvSpPr>
          <p:cNvPr id="7" name="Rounded Rectangle 6"/>
          <p:cNvSpPr/>
          <p:nvPr/>
        </p:nvSpPr>
        <p:spPr bwMode="auto">
          <a:xfrm>
            <a:off x="1043608" y="1203441"/>
            <a:ext cx="432048" cy="4320480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8453" y="692696"/>
            <a:ext cx="13023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 Server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5914038" y="787943"/>
            <a:ext cx="15027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 Browser</a:t>
            </a:r>
            <a:endParaRPr lang="ru-RU" dirty="0"/>
          </a:p>
        </p:txBody>
      </p:sp>
      <p:sp>
        <p:nvSpPr>
          <p:cNvPr id="10" name="Rounded Rectangle 9"/>
          <p:cNvSpPr/>
          <p:nvPr/>
        </p:nvSpPr>
        <p:spPr bwMode="auto">
          <a:xfrm>
            <a:off x="6449378" y="1203441"/>
            <a:ext cx="432048" cy="4320480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ight Arrow 10"/>
          <p:cNvSpPr/>
          <p:nvPr/>
        </p:nvSpPr>
        <p:spPr bwMode="auto">
          <a:xfrm rot="10800000">
            <a:off x="1475656" y="1844824"/>
            <a:ext cx="4973722" cy="288032"/>
          </a:xfrm>
          <a:prstGeom prst="rightArrow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66373" y="1511650"/>
            <a:ext cx="25922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URL Request to server</a:t>
            </a:r>
            <a:endParaRPr lang="ru-RU" dirty="0"/>
          </a:p>
        </p:txBody>
      </p:sp>
      <p:sp>
        <p:nvSpPr>
          <p:cNvPr id="13" name="Right Arrow 12"/>
          <p:cNvSpPr/>
          <p:nvPr/>
        </p:nvSpPr>
        <p:spPr bwMode="auto">
          <a:xfrm>
            <a:off x="1475656" y="2550044"/>
            <a:ext cx="4973722" cy="288032"/>
          </a:xfrm>
          <a:prstGeom prst="rightArrow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11378" y="2204864"/>
            <a:ext cx="35022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with Webpage &amp; Assets</a:t>
            </a:r>
            <a:endParaRPr lang="ru-RU" dirty="0"/>
          </a:p>
        </p:txBody>
      </p:sp>
      <p:sp>
        <p:nvSpPr>
          <p:cNvPr id="15" name="Rounded Rectangle 14"/>
          <p:cNvSpPr/>
          <p:nvPr/>
        </p:nvSpPr>
        <p:spPr bwMode="auto">
          <a:xfrm>
            <a:off x="7092280" y="1927148"/>
            <a:ext cx="648072" cy="766912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HTML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8028384" y="1927148"/>
            <a:ext cx="648072" cy="766912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Java</a:t>
            </a:r>
          </a:p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Script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7" name="Right Arrow 16"/>
          <p:cNvSpPr/>
          <p:nvPr/>
        </p:nvSpPr>
        <p:spPr bwMode="auto">
          <a:xfrm rot="10800000">
            <a:off x="1475656" y="3789040"/>
            <a:ext cx="4973722" cy="288032"/>
          </a:xfrm>
          <a:prstGeom prst="rightArrow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8" name="Right Arrow 17"/>
          <p:cNvSpPr/>
          <p:nvPr/>
        </p:nvSpPr>
        <p:spPr bwMode="auto">
          <a:xfrm>
            <a:off x="1475656" y="4595790"/>
            <a:ext cx="4973722" cy="288032"/>
          </a:xfrm>
          <a:prstGeom prst="rightArrow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21887" y="3423424"/>
            <a:ext cx="32812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Fetches ng-included file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2226845" y="4276689"/>
            <a:ext cx="35022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HTML Returned</a:t>
            </a:r>
            <a:endParaRPr lang="ru-RU" dirty="0"/>
          </a:p>
        </p:txBody>
      </p:sp>
      <p:sp>
        <p:nvSpPr>
          <p:cNvPr id="21" name="Rounded Rectangle 20"/>
          <p:cNvSpPr/>
          <p:nvPr/>
        </p:nvSpPr>
        <p:spPr bwMode="auto">
          <a:xfrm>
            <a:off x="7092731" y="3838922"/>
            <a:ext cx="648072" cy="766912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HTML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58382" y="2776924"/>
            <a:ext cx="19304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Browser loads up</a:t>
            </a:r>
          </a:p>
          <a:p>
            <a:r>
              <a:rPr lang="en-US" dirty="0" smtClean="0"/>
              <a:t>Angular app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980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 animBg="1"/>
      <p:bldP spid="2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Creating our First Custom Directive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746319"/>
              </p:ext>
            </p:extLst>
          </p:nvPr>
        </p:nvGraphicFramePr>
        <p:xfrm>
          <a:off x="130293" y="1585662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&lt;h3 ng-include="'product-title.html'"&gt;&lt;/h3&gt;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Content Placeholder 2"/>
          <p:cNvSpPr>
            <a:spLocks/>
          </p:cNvSpPr>
          <p:nvPr/>
        </p:nvSpPr>
        <p:spPr bwMode="gray">
          <a:xfrm>
            <a:off x="193196" y="1043245"/>
            <a:ext cx="5632289" cy="353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000" dirty="0" smtClean="0">
                <a:latin typeface="Arial Narrow" pitchFamily="34" charset="0"/>
              </a:rPr>
              <a:t>Используя</a:t>
            </a:r>
            <a:r>
              <a:rPr lang="en-US" sz="2000" dirty="0" smtClean="0">
                <a:latin typeface="Arial Narrow" pitchFamily="34" charset="0"/>
              </a:rPr>
              <a:t> </a:t>
            </a:r>
            <a:r>
              <a:rPr lang="en-US" sz="2000" dirty="0">
                <a:latin typeface="Arial Narrow" pitchFamily="34" charset="0"/>
              </a:rPr>
              <a:t>ng-include</a:t>
            </a:r>
            <a:endParaRPr lang="ru-RU" sz="2600" dirty="0">
              <a:latin typeface="Arial Narrow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348318"/>
              </p:ext>
            </p:extLst>
          </p:nvPr>
        </p:nvGraphicFramePr>
        <p:xfrm>
          <a:off x="130292" y="2999792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&lt;product-title&gt;&lt;/product-title&gt;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Content Placeholder 2"/>
          <p:cNvSpPr>
            <a:spLocks/>
          </p:cNvSpPr>
          <p:nvPr/>
        </p:nvSpPr>
        <p:spPr bwMode="gray">
          <a:xfrm>
            <a:off x="193195" y="2457375"/>
            <a:ext cx="5632289" cy="353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000" dirty="0" err="1" smtClean="0">
                <a:latin typeface="Arial Narrow" pitchFamily="34" charset="0"/>
              </a:rPr>
              <a:t>Кастомная</a:t>
            </a:r>
            <a:r>
              <a:rPr lang="ru-RU" sz="2000" dirty="0" smtClean="0">
                <a:latin typeface="Arial Narrow" pitchFamily="34" charset="0"/>
              </a:rPr>
              <a:t> директива</a:t>
            </a:r>
            <a:endParaRPr lang="ru-RU" sz="2600" dirty="0">
              <a:latin typeface="Arial Narrow" pitchFamily="34" charset="0"/>
            </a:endParaRPr>
          </a:p>
        </p:txBody>
      </p:sp>
      <p:sp>
        <p:nvSpPr>
          <p:cNvPr id="10" name="Content Placeholder 2"/>
          <p:cNvSpPr>
            <a:spLocks/>
          </p:cNvSpPr>
          <p:nvPr/>
        </p:nvSpPr>
        <p:spPr bwMode="gray">
          <a:xfrm>
            <a:off x="130292" y="3790704"/>
            <a:ext cx="8914470" cy="908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Наш старый код и наша </a:t>
            </a:r>
            <a:r>
              <a:rPr lang="ru-RU" sz="2000" dirty="0" err="1" smtClean="0">
                <a:solidFill>
                  <a:srgbClr val="4B4B4B"/>
                </a:solidFill>
                <a:latin typeface="Arial Narrow" pitchFamily="34" charset="0"/>
              </a:rPr>
              <a:t>кастомная</a:t>
            </a: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 директива делают абсолютно одинаковые вещи. </a:t>
            </a:r>
          </a:p>
          <a:p>
            <a:pPr lvl="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Зачем же использовать </a:t>
            </a:r>
            <a:r>
              <a:rPr lang="ru-RU" sz="2000" dirty="0" err="1" smtClean="0">
                <a:solidFill>
                  <a:srgbClr val="4B4B4B"/>
                </a:solidFill>
                <a:latin typeface="Arial Narrow" pitchFamily="34" charset="0"/>
              </a:rPr>
              <a:t>кастомные</a:t>
            </a: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 директивы?</a:t>
            </a:r>
            <a:endParaRPr lang="ru-RU" sz="2000" dirty="0" smtClean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53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Directives?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20502" y="800078"/>
            <a:ext cx="8702911" cy="908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Директивы позволяют нам писать </a:t>
            </a:r>
            <a:r>
              <a:rPr lang="en-US" sz="2000" dirty="0" smtClean="0">
                <a:solidFill>
                  <a:srgbClr val="4B4B4B"/>
                </a:solidFill>
                <a:latin typeface="Arial Narrow" pitchFamily="34" charset="0"/>
              </a:rPr>
              <a:t>HTML</a:t>
            </a: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-код который описывает поведение, а не просто разметку нашего приложения.</a:t>
            </a:r>
            <a:endParaRPr lang="ru-RU" sz="2000" dirty="0" smtClean="0">
              <a:latin typeface="Arial Narrow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661544"/>
              </p:ext>
            </p:extLst>
          </p:nvPr>
        </p:nvGraphicFramePr>
        <p:xfrm>
          <a:off x="120502" y="1752905"/>
          <a:ext cx="7936273" cy="3473196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24575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&lt;aside class="col-sm-3"&gt;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&lt;book-cover&gt;&lt;/book-cover&gt;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&lt;h4&gt;&lt;book-rating&gt;&lt;/book-rating&gt;&lt;/h4&gt;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&lt;/aside&gt;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&lt;div class="col-sm-9"&gt;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&lt;h3&gt;&lt;book-title&gt;&lt;/book-title&gt;&lt;/h3&gt;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&lt;book-authors&gt;&lt;/book-authors&gt;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&lt;book-review-text&gt;&lt;/book-review-text&gt;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&lt;book-genres&gt;&lt;/book-genres&gt;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&lt;/div&gt;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Content Placeholder 2"/>
          <p:cNvSpPr>
            <a:spLocks/>
          </p:cNvSpPr>
          <p:nvPr/>
        </p:nvSpPr>
        <p:spPr bwMode="gray">
          <a:xfrm>
            <a:off x="120502" y="5358074"/>
            <a:ext cx="8702911" cy="745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Вы ведь можете понять что делает этот код?</a:t>
            </a:r>
            <a:endParaRPr lang="ru-RU" sz="2000" dirty="0" smtClean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21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Writing Custom Directives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3196" y="1043245"/>
            <a:ext cx="8623686" cy="1487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000" dirty="0" smtClean="0">
                <a:latin typeface="Arial Narrow" pitchFamily="34" charset="0"/>
              </a:rPr>
              <a:t>Директивы для шаблонов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</a:pPr>
            <a:r>
              <a:rPr lang="ru-RU" sz="2000" dirty="0" smtClean="0">
                <a:latin typeface="Arial Narrow" pitchFamily="34" charset="0"/>
              </a:rPr>
              <a:t>определяют </a:t>
            </a:r>
            <a:r>
              <a:rPr lang="ru-RU" sz="2000" dirty="0" err="1" smtClean="0">
                <a:latin typeface="Arial Narrow" pitchFamily="34" charset="0"/>
              </a:rPr>
              <a:t>кастомный</a:t>
            </a:r>
            <a:r>
              <a:rPr lang="ru-RU" sz="2000" dirty="0" smtClean="0">
                <a:latin typeface="Arial Narrow" pitchFamily="34" charset="0"/>
              </a:rPr>
              <a:t> тэг или атрибут который раскрывается или заменяется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</a:pPr>
            <a:r>
              <a:rPr lang="ru-RU" sz="2000" dirty="0" smtClean="0">
                <a:latin typeface="Arial Narrow" pitchFamily="34" charset="0"/>
              </a:rPr>
              <a:t>может содержать логику контроллера</a:t>
            </a:r>
            <a:endParaRPr lang="ru-RU" sz="2600" dirty="0">
              <a:latin typeface="Arial Narrow" pitchFamily="34" charset="0"/>
            </a:endParaRPr>
          </a:p>
        </p:txBody>
      </p:sp>
      <p:sp>
        <p:nvSpPr>
          <p:cNvPr id="7" name="Content Placeholder 2"/>
          <p:cNvSpPr>
            <a:spLocks/>
          </p:cNvSpPr>
          <p:nvPr/>
        </p:nvSpPr>
        <p:spPr bwMode="gray">
          <a:xfrm>
            <a:off x="193196" y="3166212"/>
            <a:ext cx="8623686" cy="1487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000" dirty="0" smtClean="0">
                <a:latin typeface="Arial Narrow" pitchFamily="34" charset="0"/>
              </a:rPr>
              <a:t>Директивы так же могут быть использованы для: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</a:pPr>
            <a:r>
              <a:rPr lang="ru-RU" sz="2000" dirty="0" smtClean="0">
                <a:latin typeface="Arial Narrow" pitchFamily="34" charset="0"/>
              </a:rPr>
              <a:t>содержания сложного </a:t>
            </a:r>
            <a:r>
              <a:rPr lang="en-US" sz="2000" dirty="0" smtClean="0">
                <a:latin typeface="Arial Narrow" pitchFamily="34" charset="0"/>
              </a:rPr>
              <a:t>UI</a:t>
            </a:r>
            <a:endParaRPr lang="ru-RU" sz="2000" dirty="0" smtClean="0">
              <a:latin typeface="Arial Narrow" pitchFamily="34" charset="0"/>
            </a:endParaRPr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</a:pPr>
            <a:r>
              <a:rPr lang="ru-RU" sz="2000" dirty="0" smtClean="0">
                <a:latin typeface="Arial Narrow" pitchFamily="34" charset="0"/>
              </a:rPr>
              <a:t>вызовов </a:t>
            </a:r>
            <a:r>
              <a:rPr lang="ru-RU" sz="2000" dirty="0" err="1">
                <a:latin typeface="Arial Narrow" pitchFamily="34" charset="0"/>
              </a:rPr>
              <a:t>э</a:t>
            </a:r>
            <a:r>
              <a:rPr lang="ru-RU" sz="2000" dirty="0" err="1" smtClean="0">
                <a:latin typeface="Arial Narrow" pitchFamily="34" charset="0"/>
              </a:rPr>
              <a:t>вентов</a:t>
            </a:r>
            <a:r>
              <a:rPr lang="ru-RU" sz="2000" dirty="0" smtClean="0">
                <a:latin typeface="Arial Narrow" pitchFamily="34" charset="0"/>
              </a:rPr>
              <a:t> и регистрации </a:t>
            </a:r>
            <a:r>
              <a:rPr lang="ru-RU" sz="2000" dirty="0" err="1" smtClean="0">
                <a:latin typeface="Arial Narrow" pitchFamily="34" charset="0"/>
              </a:rPr>
              <a:t>эвент-хэндлеров</a:t>
            </a:r>
            <a:endParaRPr lang="ru-RU" sz="2000" dirty="0" smtClean="0">
              <a:latin typeface="Arial Narrow" pitchFamily="34" charset="0"/>
            </a:endParaRPr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</a:pPr>
            <a:r>
              <a:rPr lang="ru-RU" sz="2000" dirty="0" err="1" smtClean="0">
                <a:latin typeface="Arial Narrow" pitchFamily="34" charset="0"/>
              </a:rPr>
              <a:t>Переисползования</a:t>
            </a:r>
            <a:r>
              <a:rPr lang="ru-RU" sz="2000" dirty="0" smtClean="0">
                <a:latin typeface="Arial Narrow" pitchFamily="34" charset="0"/>
              </a:rPr>
              <a:t> общих компонентов</a:t>
            </a:r>
            <a:endParaRPr lang="ru-RU" sz="26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47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to Build Custom Directives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361909"/>
              </p:ext>
            </p:extLst>
          </p:nvPr>
        </p:nvGraphicFramePr>
        <p:xfrm>
          <a:off x="326551" y="885575"/>
          <a:ext cx="8229600" cy="539188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&lt;product-title&gt;&lt;/product-title&gt;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790500"/>
              </p:ext>
            </p:extLst>
          </p:nvPr>
        </p:nvGraphicFramePr>
        <p:xfrm>
          <a:off x="326551" y="2217717"/>
          <a:ext cx="8229600" cy="1755648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productTitle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return {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//A configuration object defining how your directive will work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  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Down Arrow 10"/>
          <p:cNvSpPr/>
          <p:nvPr/>
        </p:nvSpPr>
        <p:spPr bwMode="auto">
          <a:xfrm>
            <a:off x="2779406" y="1170358"/>
            <a:ext cx="219844" cy="998202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36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Angular Web App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0F8B9-C8F9-42C6-8B98-E42C819F335B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457201" y="773113"/>
            <a:ext cx="3322712" cy="4240063"/>
          </a:xfrm>
          <a:prstGeom prst="rect">
            <a:avLst/>
          </a:prstGeom>
        </p:spPr>
        <p:txBody>
          <a:bodyPr/>
          <a:lstStyle>
            <a:lvl1pPr marL="222250" indent="-22225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582613" indent="-22225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2pPr>
            <a:lvl3pPr marL="941388" indent="-220663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 marL="1209675" indent="-138113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1662113" indent="-230188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1193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765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0337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4909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ru-RU" sz="2400" kern="0" dirty="0" smtClean="0"/>
          </a:p>
        </p:txBody>
      </p:sp>
      <p:sp>
        <p:nvSpPr>
          <p:cNvPr id="10" name="Rounded Rectangle 9"/>
          <p:cNvSpPr/>
          <p:nvPr/>
        </p:nvSpPr>
        <p:spPr bwMode="auto">
          <a:xfrm>
            <a:off x="1043608" y="1203441"/>
            <a:ext cx="432048" cy="4320480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14038" y="787943"/>
            <a:ext cx="15027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 Browser</a:t>
            </a:r>
            <a:endParaRPr lang="ru-RU" dirty="0"/>
          </a:p>
        </p:txBody>
      </p:sp>
      <p:sp>
        <p:nvSpPr>
          <p:cNvPr id="12" name="Rounded Rectangle 11"/>
          <p:cNvSpPr/>
          <p:nvPr/>
        </p:nvSpPr>
        <p:spPr bwMode="auto">
          <a:xfrm>
            <a:off x="6449378" y="1203441"/>
            <a:ext cx="432048" cy="4320480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Right Arrow 12"/>
          <p:cNvSpPr/>
          <p:nvPr/>
        </p:nvSpPr>
        <p:spPr bwMode="auto">
          <a:xfrm rot="10800000">
            <a:off x="1475656" y="1844824"/>
            <a:ext cx="4973722" cy="288032"/>
          </a:xfrm>
          <a:prstGeom prst="rightArrow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66373" y="1511650"/>
            <a:ext cx="25922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URL Request to server</a:t>
            </a:r>
            <a:endParaRPr lang="ru-RU" dirty="0"/>
          </a:p>
        </p:txBody>
      </p:sp>
      <p:sp>
        <p:nvSpPr>
          <p:cNvPr id="15" name="Right Arrow 14"/>
          <p:cNvSpPr/>
          <p:nvPr/>
        </p:nvSpPr>
        <p:spPr bwMode="auto">
          <a:xfrm>
            <a:off x="1475656" y="2550044"/>
            <a:ext cx="4973722" cy="288032"/>
          </a:xfrm>
          <a:prstGeom prst="rightArrow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11378" y="2204864"/>
            <a:ext cx="35022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with Webpage &amp; Assets</a:t>
            </a:r>
            <a:endParaRPr lang="ru-RU" dirty="0"/>
          </a:p>
        </p:txBody>
      </p:sp>
      <p:sp>
        <p:nvSpPr>
          <p:cNvPr id="17" name="Rounded Rectangle 16"/>
          <p:cNvSpPr/>
          <p:nvPr/>
        </p:nvSpPr>
        <p:spPr bwMode="auto">
          <a:xfrm>
            <a:off x="7092280" y="1927148"/>
            <a:ext cx="648072" cy="766912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HTML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8028384" y="1927148"/>
            <a:ext cx="648072" cy="766912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Java</a:t>
            </a:r>
          </a:p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Script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9" name="Right Arrow 18"/>
          <p:cNvSpPr/>
          <p:nvPr/>
        </p:nvSpPr>
        <p:spPr bwMode="auto">
          <a:xfrm rot="10800000">
            <a:off x="1475656" y="3789040"/>
            <a:ext cx="4973722" cy="288032"/>
          </a:xfrm>
          <a:prstGeom prst="rightArrow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0" name="Right Arrow 19"/>
          <p:cNvSpPr/>
          <p:nvPr/>
        </p:nvSpPr>
        <p:spPr bwMode="auto">
          <a:xfrm>
            <a:off x="1475656" y="4595790"/>
            <a:ext cx="4973722" cy="288032"/>
          </a:xfrm>
          <a:prstGeom prst="rightArrow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21887" y="3423424"/>
            <a:ext cx="32812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clicks on link, new Request</a:t>
            </a:r>
            <a:endParaRPr lang="ru-RU" dirty="0"/>
          </a:p>
        </p:txBody>
      </p:sp>
      <p:sp>
        <p:nvSpPr>
          <p:cNvPr id="22" name="TextBox 21"/>
          <p:cNvSpPr txBox="1"/>
          <p:nvPr/>
        </p:nvSpPr>
        <p:spPr>
          <a:xfrm>
            <a:off x="2226845" y="4276689"/>
            <a:ext cx="35022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with JSON data</a:t>
            </a:r>
            <a:endParaRPr lang="ru-RU" dirty="0"/>
          </a:p>
        </p:txBody>
      </p:sp>
      <p:sp>
        <p:nvSpPr>
          <p:cNvPr id="23" name="Rounded Rectangle 22"/>
          <p:cNvSpPr/>
          <p:nvPr/>
        </p:nvSpPr>
        <p:spPr bwMode="auto">
          <a:xfrm>
            <a:off x="7596336" y="3838922"/>
            <a:ext cx="648072" cy="766912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DATA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cxnSp>
        <p:nvCxnSpPr>
          <p:cNvPr id="24" name="Curved Connector 23"/>
          <p:cNvCxnSpPr>
            <a:stCxn id="23" idx="3"/>
            <a:endCxn id="18" idx="3"/>
          </p:cNvCxnSpPr>
          <p:nvPr/>
        </p:nvCxnSpPr>
        <p:spPr bwMode="auto">
          <a:xfrm flipV="1">
            <a:off x="8244408" y="2310604"/>
            <a:ext cx="432048" cy="1911774"/>
          </a:xfrm>
          <a:prstGeom prst="curvedConnector3">
            <a:avLst>
              <a:gd name="adj1" fmla="val 185604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608453" y="692696"/>
            <a:ext cx="13023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 Server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762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3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to Build Custom Directives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668917"/>
              </p:ext>
            </p:extLst>
          </p:nvPr>
        </p:nvGraphicFramePr>
        <p:xfrm>
          <a:off x="326551" y="885575"/>
          <a:ext cx="8229600" cy="539188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&lt;product-title&gt;&lt;/product-title&gt;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421066"/>
              </p:ext>
            </p:extLst>
          </p:nvPr>
        </p:nvGraphicFramePr>
        <p:xfrm>
          <a:off x="326551" y="2217717"/>
          <a:ext cx="8229600" cy="2001012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productTitle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return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restrict: 'E',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templateUrl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: 'product-title.html'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  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286749"/>
              </p:ext>
            </p:extLst>
          </p:nvPr>
        </p:nvGraphicFramePr>
        <p:xfrm>
          <a:off x="326551" y="4674310"/>
          <a:ext cx="8229600" cy="1264920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pt-B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&lt;h3&gt;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pt-B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{{product.name}}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pt-B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&lt;em class="pull-right"&gt;$250.00&lt;/em&gt;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pt-B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&lt;/h3&gt;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 bwMode="gray">
          <a:xfrm>
            <a:off x="3763927" y="2600260"/>
            <a:ext cx="2665228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Тип </a:t>
            </a:r>
            <a:r>
              <a:rPr lang="ru-RU" sz="1800" dirty="0" err="1" smtClean="0"/>
              <a:t>диррективы</a:t>
            </a:r>
            <a:r>
              <a:rPr lang="ru-RU" sz="1800" dirty="0" smtClean="0"/>
              <a:t> (</a:t>
            </a:r>
            <a:r>
              <a:rPr lang="en-US" sz="1800" dirty="0" smtClean="0"/>
              <a:t>E - </a:t>
            </a:r>
            <a:r>
              <a:rPr lang="ru-RU" sz="1800" dirty="0" err="1" smtClean="0"/>
              <a:t>елемент</a:t>
            </a:r>
            <a:r>
              <a:rPr lang="ru-RU" sz="1800" dirty="0" smtClean="0"/>
              <a:t>)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5798979" y="2927510"/>
            <a:ext cx="1332614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dirty="0" smtClean="0"/>
              <a:t>URL</a:t>
            </a:r>
            <a:r>
              <a:rPr lang="ru-RU" sz="1800" dirty="0" smtClean="0"/>
              <a:t> шаблона</a:t>
            </a:r>
          </a:p>
        </p:txBody>
      </p:sp>
      <p:sp>
        <p:nvSpPr>
          <p:cNvPr id="14" name="Down Arrow 13"/>
          <p:cNvSpPr/>
          <p:nvPr/>
        </p:nvSpPr>
        <p:spPr bwMode="auto">
          <a:xfrm rot="5400000">
            <a:off x="3179610" y="2428386"/>
            <a:ext cx="219844" cy="823307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 rot="5400000">
            <a:off x="5106594" y="2690708"/>
            <a:ext cx="219844" cy="823307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7759407" y="1567149"/>
            <a:ext cx="219844" cy="1033111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7" name="TextBox 16"/>
          <p:cNvSpPr txBox="1"/>
          <p:nvPr/>
        </p:nvSpPr>
        <p:spPr bwMode="gray">
          <a:xfrm>
            <a:off x="7532385" y="2775111"/>
            <a:ext cx="1356732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генерируется</a:t>
            </a:r>
          </a:p>
        </p:txBody>
      </p:sp>
      <p:sp>
        <p:nvSpPr>
          <p:cNvPr id="18" name="Down Arrow 17"/>
          <p:cNvSpPr/>
          <p:nvPr/>
        </p:nvSpPr>
        <p:spPr bwMode="auto">
          <a:xfrm>
            <a:off x="7771220" y="3218429"/>
            <a:ext cx="219844" cy="1091301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24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 animBg="1"/>
      <p:bldP spid="15" grpId="0" animBg="1"/>
      <p:bldP spid="16" grpId="0" animBg="1"/>
      <p:bldP spid="17" grpId="0"/>
      <p:bldP spid="1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custom directive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gray">
          <a:xfrm>
            <a:off x="937437" y="1141227"/>
            <a:ext cx="4444409" cy="4813006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 bwMode="gray">
          <a:xfrm>
            <a:off x="1137878" y="4537190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Reviews</a:t>
            </a:r>
          </a:p>
          <a:p>
            <a:r>
              <a:rPr lang="en-US" sz="1800" dirty="0"/>
              <a:t>  None </a:t>
            </a:r>
            <a:r>
              <a:rPr lang="en-US" sz="1800" dirty="0" smtClean="0"/>
              <a:t>yet</a:t>
            </a:r>
            <a:r>
              <a:rPr lang="en-US" sz="1800" b="1" dirty="0" smtClean="0"/>
              <a:t>   </a:t>
            </a:r>
          </a:p>
          <a:p>
            <a:endParaRPr lang="en-US" sz="1800" b="1" dirty="0"/>
          </a:p>
          <a:p>
            <a:endParaRPr lang="ru-RU" sz="1800" b="1" dirty="0" err="1" smtClean="0"/>
          </a:p>
        </p:txBody>
      </p:sp>
      <p:sp>
        <p:nvSpPr>
          <p:cNvPr id="8" name="TextBox 7"/>
          <p:cNvSpPr txBox="1"/>
          <p:nvPr/>
        </p:nvSpPr>
        <p:spPr bwMode="gray">
          <a:xfrm>
            <a:off x="1215653" y="4473321"/>
            <a:ext cx="3820633" cy="122686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Specifications</a:t>
            </a:r>
          </a:p>
          <a:p>
            <a:r>
              <a:rPr lang="en-US" sz="1800" b="1" dirty="0" smtClean="0"/>
              <a:t>    </a:t>
            </a:r>
            <a:r>
              <a:rPr lang="en-US" sz="1800" dirty="0" smtClean="0"/>
              <a:t>RAM - 1000MB</a:t>
            </a:r>
          </a:p>
          <a:p>
            <a:r>
              <a:rPr lang="en-US" sz="1800" dirty="0" smtClean="0"/>
              <a:t>    Internal Storage - 32000MB</a:t>
            </a:r>
          </a:p>
          <a:p>
            <a:r>
              <a:rPr lang="en-US" sz="1800" dirty="0" smtClean="0"/>
              <a:t>    </a:t>
            </a:r>
            <a:r>
              <a:rPr lang="en-US" sz="1800" dirty="0" err="1" smtClean="0"/>
              <a:t>WiFi</a:t>
            </a:r>
            <a:r>
              <a:rPr lang="en-US" sz="1800" dirty="0" smtClean="0"/>
              <a:t> - 802.11 b/g/n</a:t>
            </a:r>
            <a:endParaRPr lang="ru-RU" sz="1800" b="1" dirty="0" err="1" smtClean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2461564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2456121" y="3759930"/>
            <a:ext cx="1407042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2456121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4015563" y="3762150"/>
            <a:ext cx="1052623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1103755" y="3762150"/>
            <a:ext cx="1199966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pic>
        <p:nvPicPr>
          <p:cNvPr id="14" name="Picture 3" descr="C:\Users\bFinkels\Documents\AngularJS\store.product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956" y="1241372"/>
            <a:ext cx="2200031" cy="220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/>
          <p:cNvSpPr/>
          <p:nvPr/>
        </p:nvSpPr>
        <p:spPr bwMode="auto">
          <a:xfrm>
            <a:off x="1103755" y="3758010"/>
            <a:ext cx="1199966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4015561" y="3758010"/>
            <a:ext cx="1052623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7" name="TextBox 16"/>
          <p:cNvSpPr txBox="1"/>
          <p:nvPr/>
        </p:nvSpPr>
        <p:spPr bwMode="gray">
          <a:xfrm>
            <a:off x="1247553" y="4473321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Description</a:t>
            </a:r>
          </a:p>
          <a:p>
            <a:r>
              <a:rPr lang="en-US" sz="1800" b="1" dirty="0" smtClean="0"/>
              <a:t>    </a:t>
            </a:r>
            <a:r>
              <a:rPr lang="en-US" sz="1800" dirty="0"/>
              <a:t>Motorola XOOM with Wi-Fi has a super-powerful dual-core processor and Android™ 3.0 (Honeycomb</a:t>
            </a:r>
            <a:r>
              <a:rPr lang="en-US" sz="1800" dirty="0" smtClean="0"/>
              <a:t>).</a:t>
            </a:r>
            <a:endParaRPr lang="ru-RU" sz="1800" b="1" dirty="0" err="1" smtClean="0"/>
          </a:p>
        </p:txBody>
      </p:sp>
      <p:sp>
        <p:nvSpPr>
          <p:cNvPr id="18" name="TextBox 17"/>
          <p:cNvSpPr txBox="1"/>
          <p:nvPr/>
        </p:nvSpPr>
        <p:spPr bwMode="gray">
          <a:xfrm>
            <a:off x="1329953" y="1273270"/>
            <a:ext cx="3592032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Motorola XOOM™ with </a:t>
            </a:r>
            <a:r>
              <a:rPr lang="en-US" sz="1800" b="1" dirty="0" smtClean="0"/>
              <a:t>Wi-Fi</a:t>
            </a:r>
            <a:r>
              <a:rPr lang="ru-RU" sz="1800" b="1" dirty="0" smtClean="0"/>
              <a:t>                </a:t>
            </a:r>
            <a:r>
              <a:rPr lang="en-US" sz="1800" b="1" dirty="0" smtClean="0"/>
              <a:t>$95.5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14776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Attribute vs Element Directives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746889"/>
              </p:ext>
            </p:extLst>
          </p:nvPr>
        </p:nvGraphicFramePr>
        <p:xfrm>
          <a:off x="130293" y="1585662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&lt;product-title&gt;&lt;/product-title&gt;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Content Placeholder 2"/>
          <p:cNvSpPr>
            <a:spLocks/>
          </p:cNvSpPr>
          <p:nvPr/>
        </p:nvSpPr>
        <p:spPr bwMode="gray">
          <a:xfrm>
            <a:off x="193196" y="1043245"/>
            <a:ext cx="5632289" cy="353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</a:pPr>
            <a:r>
              <a:rPr lang="ru-RU" sz="2000" dirty="0" smtClean="0">
                <a:latin typeface="Arial Narrow" pitchFamily="34" charset="0"/>
              </a:rPr>
              <a:t>Директива - </a:t>
            </a:r>
            <a:r>
              <a:rPr lang="ru-RU" sz="2000" dirty="0">
                <a:latin typeface="Arial Narrow" pitchFamily="34" charset="0"/>
              </a:rPr>
              <a:t>э</a:t>
            </a:r>
            <a:r>
              <a:rPr lang="ru-RU" sz="2000" dirty="0" smtClean="0">
                <a:latin typeface="Arial Narrow" pitchFamily="34" charset="0"/>
              </a:rPr>
              <a:t>лемент</a:t>
            </a:r>
            <a:endParaRPr lang="ru-RU" sz="2600" dirty="0">
              <a:latin typeface="Arial Narrow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019522"/>
              </p:ext>
            </p:extLst>
          </p:nvPr>
        </p:nvGraphicFramePr>
        <p:xfrm>
          <a:off x="130293" y="3177002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&lt;h3 product-title&gt;&lt;/h3&gt;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Content Placeholder 2"/>
          <p:cNvSpPr>
            <a:spLocks/>
          </p:cNvSpPr>
          <p:nvPr/>
        </p:nvSpPr>
        <p:spPr bwMode="gray">
          <a:xfrm>
            <a:off x="193196" y="2634585"/>
            <a:ext cx="5632289" cy="353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</a:pPr>
            <a:r>
              <a:rPr lang="ru-RU" sz="2000" dirty="0" smtClean="0">
                <a:latin typeface="Arial Narrow" pitchFamily="34" charset="0"/>
              </a:rPr>
              <a:t>Директива - атрибут</a:t>
            </a:r>
            <a:endParaRPr lang="ru-RU" sz="2600" dirty="0">
              <a:latin typeface="Arial Narrow" pitchFamily="34" charset="0"/>
            </a:endParaRPr>
          </a:p>
        </p:txBody>
      </p:sp>
      <p:sp>
        <p:nvSpPr>
          <p:cNvPr id="10" name="Content Placeholder 2"/>
          <p:cNvSpPr>
            <a:spLocks/>
          </p:cNvSpPr>
          <p:nvPr/>
        </p:nvSpPr>
        <p:spPr bwMode="gray">
          <a:xfrm>
            <a:off x="130293" y="4310984"/>
            <a:ext cx="8503344" cy="799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000" dirty="0" smtClean="0">
                <a:latin typeface="Arial Narrow" pitchFamily="34" charset="0"/>
              </a:rPr>
              <a:t>Следует использовать директиву-элемент для </a:t>
            </a:r>
            <a:r>
              <a:rPr lang="en-US" sz="2000" dirty="0" smtClean="0">
                <a:latin typeface="Arial Narrow" pitchFamily="34" charset="0"/>
              </a:rPr>
              <a:t>UI</a:t>
            </a:r>
            <a:r>
              <a:rPr lang="ru-RU" sz="2000" dirty="0" smtClean="0">
                <a:latin typeface="Arial Narrow" pitchFamily="34" charset="0"/>
              </a:rPr>
              <a:t> </a:t>
            </a:r>
            <a:r>
              <a:rPr lang="ru-RU" sz="2000" dirty="0" err="1" smtClean="0">
                <a:latin typeface="Arial Narrow" pitchFamily="34" charset="0"/>
              </a:rPr>
              <a:t>виджетов</a:t>
            </a:r>
            <a:r>
              <a:rPr lang="ru-RU" sz="2000" dirty="0" smtClean="0">
                <a:latin typeface="Arial Narrow" pitchFamily="34" charset="0"/>
              </a:rPr>
              <a:t> и директиву-атрибут для изменения поведения, например – подсказка.</a:t>
            </a:r>
            <a:endParaRPr lang="ru-RU" sz="26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16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Defining an Attribute Directive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599728"/>
              </p:ext>
            </p:extLst>
          </p:nvPr>
        </p:nvGraphicFramePr>
        <p:xfrm>
          <a:off x="326551" y="885575"/>
          <a:ext cx="8229600" cy="539188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&lt;h3 product-title&gt;&lt;/h3&gt;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971468"/>
              </p:ext>
            </p:extLst>
          </p:nvPr>
        </p:nvGraphicFramePr>
        <p:xfrm>
          <a:off x="326551" y="2217717"/>
          <a:ext cx="8229600" cy="2001012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productTitle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return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restrict: ‘A',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templateUrl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: 'product-title.html'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  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93567"/>
              </p:ext>
            </p:extLst>
          </p:nvPr>
        </p:nvGraphicFramePr>
        <p:xfrm>
          <a:off x="326551" y="4674310"/>
          <a:ext cx="8229600" cy="1264920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pt-B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&lt;h3&gt;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pt-B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{{product.name}}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pt-B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&lt;em class="pull-right"&gt;$250.00&lt;/em&gt;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pt-B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&lt;/h3&gt;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 bwMode="gray">
          <a:xfrm>
            <a:off x="3763927" y="2600260"/>
            <a:ext cx="2665228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Тип </a:t>
            </a:r>
            <a:r>
              <a:rPr lang="ru-RU" sz="1800" dirty="0" err="1" smtClean="0"/>
              <a:t>диррективы</a:t>
            </a:r>
            <a:r>
              <a:rPr lang="ru-RU" sz="1800" dirty="0" smtClean="0"/>
              <a:t> (</a:t>
            </a:r>
            <a:r>
              <a:rPr lang="en-US" sz="1800" dirty="0"/>
              <a:t>A</a:t>
            </a:r>
            <a:r>
              <a:rPr lang="en-US" sz="1800" dirty="0" smtClean="0"/>
              <a:t> - </a:t>
            </a:r>
            <a:r>
              <a:rPr lang="ru-RU" sz="1800" dirty="0" smtClean="0"/>
              <a:t>атрибут)</a:t>
            </a:r>
          </a:p>
        </p:txBody>
      </p:sp>
      <p:sp>
        <p:nvSpPr>
          <p:cNvPr id="10" name="TextBox 9"/>
          <p:cNvSpPr txBox="1"/>
          <p:nvPr/>
        </p:nvSpPr>
        <p:spPr bwMode="gray">
          <a:xfrm>
            <a:off x="5798979" y="2927510"/>
            <a:ext cx="1332614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dirty="0" smtClean="0"/>
              <a:t>URL</a:t>
            </a:r>
            <a:r>
              <a:rPr lang="ru-RU" sz="1800" dirty="0" smtClean="0"/>
              <a:t> шаблона</a:t>
            </a:r>
          </a:p>
        </p:txBody>
      </p:sp>
      <p:sp>
        <p:nvSpPr>
          <p:cNvPr id="11" name="Down Arrow 10"/>
          <p:cNvSpPr/>
          <p:nvPr/>
        </p:nvSpPr>
        <p:spPr bwMode="auto">
          <a:xfrm rot="5400000">
            <a:off x="3179610" y="2428386"/>
            <a:ext cx="219844" cy="823307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 rot="5400000">
            <a:off x="5106594" y="2690708"/>
            <a:ext cx="219844" cy="823307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7759407" y="1567149"/>
            <a:ext cx="219844" cy="1033111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4" name="TextBox 13"/>
          <p:cNvSpPr txBox="1"/>
          <p:nvPr/>
        </p:nvSpPr>
        <p:spPr bwMode="gray">
          <a:xfrm>
            <a:off x="7532385" y="2775111"/>
            <a:ext cx="1356732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генерируется</a:t>
            </a:r>
          </a:p>
        </p:txBody>
      </p:sp>
      <p:sp>
        <p:nvSpPr>
          <p:cNvPr id="15" name="Down Arrow 14"/>
          <p:cNvSpPr/>
          <p:nvPr/>
        </p:nvSpPr>
        <p:spPr bwMode="auto">
          <a:xfrm>
            <a:off x="7771220" y="3218429"/>
            <a:ext cx="219844" cy="1091301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72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2" grpId="0" animBg="1"/>
      <p:bldP spid="13" grpId="0" animBg="1"/>
      <p:bldP spid="14" grpId="0"/>
      <p:bldP spid="1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Directives allow you to write better HTML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7" name="Content Placeholder 2"/>
          <p:cNvSpPr>
            <a:spLocks/>
          </p:cNvSpPr>
          <p:nvPr/>
        </p:nvSpPr>
        <p:spPr bwMode="gray">
          <a:xfrm>
            <a:off x="130293" y="1128305"/>
            <a:ext cx="8503344" cy="799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000" dirty="0" smtClean="0">
                <a:latin typeface="Arial Narrow" pitchFamily="34" charset="0"/>
              </a:rPr>
              <a:t>Когда вы пишите динамическое веб-приложение, как вы думаете вы будете в состоянии понять функциональность, просто посмотрев на </a:t>
            </a:r>
            <a:r>
              <a:rPr lang="en-US" sz="2000" dirty="0" smtClean="0">
                <a:latin typeface="Arial Narrow" pitchFamily="34" charset="0"/>
              </a:rPr>
              <a:t>HTML-</a:t>
            </a:r>
            <a:r>
              <a:rPr lang="ru-RU" sz="2000" dirty="0" smtClean="0">
                <a:latin typeface="Arial Narrow" pitchFamily="34" charset="0"/>
              </a:rPr>
              <a:t>код?</a:t>
            </a:r>
            <a:endParaRPr lang="ru-RU" sz="2600" dirty="0">
              <a:latin typeface="Arial Narrow" pitchFamily="34" charset="0"/>
            </a:endParaRPr>
          </a:p>
        </p:txBody>
      </p:sp>
      <p:sp>
        <p:nvSpPr>
          <p:cNvPr id="8" name="Content Placeholder 2"/>
          <p:cNvSpPr>
            <a:spLocks/>
          </p:cNvSpPr>
          <p:nvPr/>
        </p:nvSpPr>
        <p:spPr bwMode="gray">
          <a:xfrm>
            <a:off x="130293" y="2209281"/>
            <a:ext cx="8503344" cy="399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000" dirty="0">
                <a:latin typeface="Arial Narrow" pitchFamily="34" charset="0"/>
              </a:rPr>
              <a:t>Нет, не так ли?</a:t>
            </a:r>
            <a:endParaRPr lang="ru-RU" sz="2600" dirty="0">
              <a:latin typeface="Arial Narrow" pitchFamily="34" charset="0"/>
            </a:endParaRPr>
          </a:p>
        </p:txBody>
      </p:sp>
      <p:sp>
        <p:nvSpPr>
          <p:cNvPr id="9" name="Content Placeholder 2"/>
          <p:cNvSpPr>
            <a:spLocks/>
          </p:cNvSpPr>
          <p:nvPr/>
        </p:nvSpPr>
        <p:spPr bwMode="gray">
          <a:xfrm>
            <a:off x="130293" y="2883304"/>
            <a:ext cx="8503344" cy="799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000" dirty="0" smtClean="0">
                <a:latin typeface="Arial Narrow" pitchFamily="34" charset="0"/>
              </a:rPr>
              <a:t>Когда вы пишете приложение на </a:t>
            </a:r>
            <a:r>
              <a:rPr lang="en-US" sz="2000" dirty="0" smtClean="0">
                <a:latin typeface="Arial Narrow" pitchFamily="34" charset="0"/>
              </a:rPr>
              <a:t>Angular JS</a:t>
            </a:r>
            <a:r>
              <a:rPr lang="ru-RU" sz="2000" dirty="0" smtClean="0">
                <a:latin typeface="Arial Narrow" pitchFamily="34" charset="0"/>
              </a:rPr>
              <a:t>, вы должны быть в состоянии понять поведение сразу из </a:t>
            </a:r>
            <a:r>
              <a:rPr lang="en-US" sz="2000" dirty="0" smtClean="0">
                <a:latin typeface="Arial Narrow" pitchFamily="34" charset="0"/>
              </a:rPr>
              <a:t>HTML-</a:t>
            </a:r>
            <a:r>
              <a:rPr lang="ru-RU" sz="2000" dirty="0" smtClean="0">
                <a:latin typeface="Arial Narrow" pitchFamily="34" charset="0"/>
              </a:rPr>
              <a:t>кода.</a:t>
            </a:r>
            <a:endParaRPr lang="ru-RU" sz="2600" dirty="0">
              <a:latin typeface="Arial Narrow" pitchFamily="34" charset="0"/>
            </a:endParaRPr>
          </a:p>
        </p:txBody>
      </p:sp>
      <p:sp>
        <p:nvSpPr>
          <p:cNvPr id="10" name="Content Placeholder 2"/>
          <p:cNvSpPr>
            <a:spLocks/>
          </p:cNvSpPr>
          <p:nvPr/>
        </p:nvSpPr>
        <p:spPr bwMode="gray">
          <a:xfrm>
            <a:off x="130293" y="3914662"/>
            <a:ext cx="8503344" cy="799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000" dirty="0" smtClean="0">
                <a:latin typeface="Arial Narrow" pitchFamily="34" charset="0"/>
              </a:rPr>
              <a:t>И для этого вам нужно использовать </a:t>
            </a:r>
            <a:r>
              <a:rPr lang="ru-RU" sz="2000" dirty="0" err="1" smtClean="0">
                <a:latin typeface="Arial Narrow" pitchFamily="34" charset="0"/>
              </a:rPr>
              <a:t>кастомные</a:t>
            </a:r>
            <a:r>
              <a:rPr lang="ru-RU" sz="2000" dirty="0" smtClean="0">
                <a:latin typeface="Arial Narrow" pitchFamily="34" charset="0"/>
              </a:rPr>
              <a:t> директивы, чтобы писать выразительный и богатый </a:t>
            </a:r>
            <a:r>
              <a:rPr lang="en-US" sz="2000" dirty="0" smtClean="0">
                <a:latin typeface="Arial Narrow" pitchFamily="34" charset="0"/>
              </a:rPr>
              <a:t>HTML.</a:t>
            </a:r>
            <a:endParaRPr lang="ru-RU" sz="26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52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Directive Controllers </a:t>
            </a:r>
          </a:p>
        </p:txBody>
      </p:sp>
    </p:spTree>
    <p:extLst>
      <p:ext uri="{BB962C8B-B14F-4D97-AF65-F5344CB8AC3E}">
        <p14:creationId xmlns:p14="http://schemas.microsoft.com/office/powerpoint/2010/main" val="29397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Reviewing our Directive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990052"/>
              </p:ext>
            </p:extLst>
          </p:nvPr>
        </p:nvGraphicFramePr>
        <p:xfrm>
          <a:off x="326551" y="1094336"/>
          <a:ext cx="8229600" cy="1264920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&lt;h3&gt;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{{product.name}}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class="pull-right"&gt;${{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product.price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&lt;/h3&gt;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595135"/>
              </p:ext>
            </p:extLst>
          </p:nvPr>
        </p:nvGraphicFramePr>
        <p:xfrm>
          <a:off x="303182" y="3136683"/>
          <a:ext cx="8229600" cy="539188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&lt;h3 product-title&gt;&lt;/h3&gt;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085610"/>
              </p:ext>
            </p:extLst>
          </p:nvPr>
        </p:nvGraphicFramePr>
        <p:xfrm>
          <a:off x="303182" y="4518602"/>
          <a:ext cx="8229600" cy="539188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pt-B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&lt;h3&gt; &lt;product-title&gt;&lt;/product-title&gt; &lt;/h3&gt;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 bwMode="gray">
          <a:xfrm>
            <a:off x="411816" y="2679712"/>
            <a:ext cx="2558212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Директива атрибут</a:t>
            </a:r>
          </a:p>
        </p:txBody>
      </p:sp>
      <p:sp>
        <p:nvSpPr>
          <p:cNvPr id="18" name="Down Arrow 17"/>
          <p:cNvSpPr/>
          <p:nvPr/>
        </p:nvSpPr>
        <p:spPr bwMode="auto">
          <a:xfrm>
            <a:off x="3241599" y="1996304"/>
            <a:ext cx="219844" cy="683102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1" name="TextBox 20"/>
          <p:cNvSpPr txBox="1"/>
          <p:nvPr/>
        </p:nvSpPr>
        <p:spPr bwMode="gray">
          <a:xfrm>
            <a:off x="411816" y="4017422"/>
            <a:ext cx="2558212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Директива </a:t>
            </a:r>
            <a:r>
              <a:rPr lang="ru-RU" sz="1800" dirty="0" err="1" smtClean="0"/>
              <a:t>елемент</a:t>
            </a:r>
            <a:endParaRPr lang="ru-RU" sz="1800" dirty="0" smtClean="0"/>
          </a:p>
        </p:txBody>
      </p:sp>
      <p:sp>
        <p:nvSpPr>
          <p:cNvPr id="22" name="Down Arrow 21"/>
          <p:cNvSpPr/>
          <p:nvPr/>
        </p:nvSpPr>
        <p:spPr bwMode="auto">
          <a:xfrm>
            <a:off x="3241599" y="3408922"/>
            <a:ext cx="219844" cy="683102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38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if we need a Controller?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278948"/>
              </p:ext>
            </p:extLst>
          </p:nvPr>
        </p:nvGraphicFramePr>
        <p:xfrm>
          <a:off x="326551" y="1200662"/>
          <a:ext cx="8229600" cy="1755648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&lt;section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panels&gt;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-pills"&gt; . . .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&lt;div class="panel" ng-show="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panels.isSelected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(1)"&gt; . . . 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&lt;div class="panel" ng-show="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panels.isSelected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(2)"&gt; . . . 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&lt;div class="panel" ng-show="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panels.isSelected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(3)"&gt; . . . 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&lt;/section&gt;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831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First, extract the template...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173630"/>
              </p:ext>
            </p:extLst>
          </p:nvPr>
        </p:nvGraphicFramePr>
        <p:xfrm>
          <a:off x="326551" y="1200662"/>
          <a:ext cx="8229600" cy="539188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panels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657328"/>
              </p:ext>
            </p:extLst>
          </p:nvPr>
        </p:nvGraphicFramePr>
        <p:xfrm>
          <a:off x="415155" y="2665545"/>
          <a:ext cx="8229600" cy="1755648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&lt;section&gt;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-pills"&gt; . . .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&lt;div class="panel" ng-show="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panels.isSelected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(1)"&gt; . . . 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&lt;div class="panel" ng-show="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panels.isSelected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(2)"&gt; . . . 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&lt;div class="panel" ng-show="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panels.isSelected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(3)"&gt; . . . 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&lt;/section&gt;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product-panels.html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995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First, extract the template...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89116"/>
              </p:ext>
            </p:extLst>
          </p:nvPr>
        </p:nvGraphicFramePr>
        <p:xfrm>
          <a:off x="326551" y="1200662"/>
          <a:ext cx="8229600" cy="1264920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&lt;h3&gt; &lt;product-title&gt; &lt;/h3&gt;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product-panels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panels&gt;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 . 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&lt;/product-panels&gt;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249166"/>
              </p:ext>
            </p:extLst>
          </p:nvPr>
        </p:nvGraphicFramePr>
        <p:xfrm>
          <a:off x="415155" y="2665545"/>
          <a:ext cx="8229600" cy="1755648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&lt;section&gt;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-pills"&gt; . . .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&lt;div class="panel" ng-show="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panels.isSelected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(1)"&gt; . . . 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&lt;div class="panel" ng-show="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panels.isSelected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(2)"&gt; . . . 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&lt;div class="panel" ng-show="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panels.isSelected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(3)"&gt; . . . 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&lt;/section&gt;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product-panels.html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00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charset="0"/>
              </a:rPr>
              <a:t>API-Driven Application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6D38C-A4C7-421A-84F2-86BB049D7CDD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899592" y="2420888"/>
            <a:ext cx="3600400" cy="1152128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7" name="Picture 4" descr="C:\Users\bFinkels\Documents\AngularJS\datasourc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3" y="2685903"/>
            <a:ext cx="580201" cy="62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13333" y="2627620"/>
            <a:ext cx="10081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</a:t>
            </a:r>
          </a:p>
          <a:p>
            <a:r>
              <a:rPr lang="en-US" dirty="0" smtClean="0"/>
              <a:t>Source</a:t>
            </a:r>
            <a:endParaRPr lang="ru-RU" dirty="0"/>
          </a:p>
        </p:txBody>
      </p:sp>
      <p:pic>
        <p:nvPicPr>
          <p:cNvPr id="9" name="Picture 5" descr="C:\Users\bFinkels\Documents\AngularJS\ap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461" y="2685903"/>
            <a:ext cx="722340" cy="62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Left-Right Arrow 9"/>
          <p:cNvSpPr/>
          <p:nvPr/>
        </p:nvSpPr>
        <p:spPr bwMode="auto">
          <a:xfrm>
            <a:off x="2656713" y="2852936"/>
            <a:ext cx="864096" cy="288032"/>
          </a:xfrm>
          <a:prstGeom prst="leftRightArrow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11" name="Picture 6" descr="C:\Users\bFinkels\Documents\AngularJS\brows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339" y="836712"/>
            <a:ext cx="692789" cy="62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7" descr="C:\Users\bFinkels\Documents\AngularJS\mobil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128" y="2716362"/>
            <a:ext cx="597975" cy="62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C:\Users\bFinkels\Documents\AngularJS\serve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3" y="4437112"/>
            <a:ext cx="497677" cy="62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ight Arrow 13"/>
          <p:cNvSpPr/>
          <p:nvPr/>
        </p:nvSpPr>
        <p:spPr bwMode="auto">
          <a:xfrm rot="18900274">
            <a:off x="4252238" y="1792261"/>
            <a:ext cx="1328106" cy="186399"/>
          </a:xfrm>
          <a:prstGeom prst="rightArrow">
            <a:avLst>
              <a:gd name="adj1" fmla="val 38717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5" name="Right Arrow 14"/>
          <p:cNvSpPr/>
          <p:nvPr/>
        </p:nvSpPr>
        <p:spPr bwMode="auto">
          <a:xfrm>
            <a:off x="4644008" y="2934210"/>
            <a:ext cx="1328106" cy="186399"/>
          </a:xfrm>
          <a:prstGeom prst="rightArrow">
            <a:avLst>
              <a:gd name="adj1" fmla="val 38717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Right Arrow 15"/>
          <p:cNvSpPr/>
          <p:nvPr/>
        </p:nvSpPr>
        <p:spPr bwMode="auto">
          <a:xfrm rot="2441551">
            <a:off x="4419015" y="3983444"/>
            <a:ext cx="1328106" cy="186399"/>
          </a:xfrm>
          <a:prstGeom prst="rightArrow">
            <a:avLst>
              <a:gd name="adj1" fmla="val 38717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86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Now write the Directive ...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643687"/>
              </p:ext>
            </p:extLst>
          </p:nvPr>
        </p:nvGraphicFramePr>
        <p:xfrm>
          <a:off x="326551" y="1200662"/>
          <a:ext cx="8229600" cy="1019556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&lt;product-panels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panels&gt;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 . 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&lt;/product-panels&gt;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744343"/>
              </p:ext>
            </p:extLst>
          </p:nvPr>
        </p:nvGraphicFramePr>
        <p:xfrm>
          <a:off x="326551" y="3004653"/>
          <a:ext cx="8229600" cy="1755648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productPanels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return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restrict: 'E',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templateUrl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: 'product-panels.html'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69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about the Controller?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345607"/>
              </p:ext>
            </p:extLst>
          </p:nvPr>
        </p:nvGraphicFramePr>
        <p:xfrm>
          <a:off x="326551" y="1200662"/>
          <a:ext cx="8229600" cy="1019556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&lt;product-panels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panels&gt;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 . 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&lt;/product-panels&gt;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676096"/>
              </p:ext>
            </p:extLst>
          </p:nvPr>
        </p:nvGraphicFramePr>
        <p:xfrm>
          <a:off x="326551" y="3004653"/>
          <a:ext cx="8229600" cy="2491740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productPanels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return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restrict: 'E',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templateUrl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: 'product-panels.html'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. . 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gray">
          <a:xfrm>
            <a:off x="567760" y="5578856"/>
            <a:ext cx="7753989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Для начала нам нужно перенести эту функциональность вовнутрь директивы</a:t>
            </a:r>
          </a:p>
        </p:txBody>
      </p:sp>
      <p:sp>
        <p:nvSpPr>
          <p:cNvPr id="9" name="Down Arrow 8"/>
          <p:cNvSpPr/>
          <p:nvPr/>
        </p:nvSpPr>
        <p:spPr bwMode="auto">
          <a:xfrm rot="10800000">
            <a:off x="2985033" y="4804895"/>
            <a:ext cx="219844" cy="683102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29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Moving the Controller Inside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513949"/>
              </p:ext>
            </p:extLst>
          </p:nvPr>
        </p:nvGraphicFramePr>
        <p:xfrm>
          <a:off x="326551" y="1200662"/>
          <a:ext cx="8229600" cy="1019556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&lt;product-panels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panels&gt;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 . 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&lt;/product-panels&gt;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022816"/>
              </p:ext>
            </p:extLst>
          </p:nvPr>
        </p:nvGraphicFramePr>
        <p:xfrm>
          <a:off x="326551" y="3004653"/>
          <a:ext cx="8229600" cy="2491740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productPanels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return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restrict: 'E',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templateUrl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: 'product-panels.html‘,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controller:function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. . 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gray">
          <a:xfrm>
            <a:off x="3241599" y="2504555"/>
            <a:ext cx="3989373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Затем перенести ссылку на контроллер </a:t>
            </a:r>
          </a:p>
        </p:txBody>
      </p:sp>
      <p:sp>
        <p:nvSpPr>
          <p:cNvPr id="9" name="Down Arrow 8"/>
          <p:cNvSpPr/>
          <p:nvPr/>
        </p:nvSpPr>
        <p:spPr bwMode="auto">
          <a:xfrm rot="10800000">
            <a:off x="6169096" y="1667066"/>
            <a:ext cx="219844" cy="683102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45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Need to Specify the Alias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332215"/>
              </p:ext>
            </p:extLst>
          </p:nvPr>
        </p:nvGraphicFramePr>
        <p:xfrm>
          <a:off x="326551" y="1200662"/>
          <a:ext cx="8229600" cy="1019556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&lt;product-panels&gt;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 . 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&lt;/product-panels&gt;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260070"/>
              </p:ext>
            </p:extLst>
          </p:nvPr>
        </p:nvGraphicFramePr>
        <p:xfrm>
          <a:off x="326551" y="3004653"/>
          <a:ext cx="8229600" cy="2737104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productPanels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return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restrict: 'E',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templateUrl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: 'product-panels.html‘,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controller:function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. . 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},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controllerAs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: 'panels'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gray">
          <a:xfrm>
            <a:off x="498399" y="5623439"/>
            <a:ext cx="6760094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Теперь это работает, используем </a:t>
            </a:r>
            <a:r>
              <a:rPr lang="en-US" sz="1800" b="1" dirty="0" smtClean="0"/>
              <a:t>panels</a:t>
            </a:r>
            <a:r>
              <a:rPr lang="ru-RU" sz="1800" b="1" dirty="0" smtClean="0"/>
              <a:t> </a:t>
            </a:r>
            <a:r>
              <a:rPr lang="ru-RU" sz="1800" dirty="0" smtClean="0"/>
              <a:t>как ссылку на контроллер</a:t>
            </a:r>
          </a:p>
        </p:txBody>
      </p:sp>
    </p:spTree>
    <p:extLst>
      <p:ext uri="{BB962C8B-B14F-4D97-AF65-F5344CB8AC3E}">
        <p14:creationId xmlns:p14="http://schemas.microsoft.com/office/powerpoint/2010/main" val="153880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</a:t>
            </a:r>
            <a:r>
              <a:rPr lang="en-US" b="1" dirty="0"/>
              <a:t>Directive </a:t>
            </a:r>
            <a:r>
              <a:rPr lang="en-US" b="1" dirty="0" smtClean="0"/>
              <a:t>Controller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gray">
          <a:xfrm>
            <a:off x="937437" y="1141227"/>
            <a:ext cx="4444409" cy="4813006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 bwMode="gray">
          <a:xfrm>
            <a:off x="1137878" y="4537190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Reviews</a:t>
            </a:r>
          </a:p>
          <a:p>
            <a:r>
              <a:rPr lang="en-US" sz="1800" dirty="0"/>
              <a:t>  None </a:t>
            </a:r>
            <a:r>
              <a:rPr lang="en-US" sz="1800" dirty="0" smtClean="0"/>
              <a:t>yet</a:t>
            </a:r>
            <a:r>
              <a:rPr lang="en-US" sz="1800" b="1" dirty="0" smtClean="0"/>
              <a:t>   </a:t>
            </a:r>
          </a:p>
          <a:p>
            <a:endParaRPr lang="en-US" sz="1800" b="1" dirty="0"/>
          </a:p>
          <a:p>
            <a:endParaRPr lang="ru-RU" sz="1800" b="1" dirty="0" err="1" smtClean="0"/>
          </a:p>
        </p:txBody>
      </p:sp>
      <p:sp>
        <p:nvSpPr>
          <p:cNvPr id="8" name="TextBox 7"/>
          <p:cNvSpPr txBox="1"/>
          <p:nvPr/>
        </p:nvSpPr>
        <p:spPr bwMode="gray">
          <a:xfrm>
            <a:off x="1215653" y="4473321"/>
            <a:ext cx="3820633" cy="122686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Specifications</a:t>
            </a:r>
          </a:p>
          <a:p>
            <a:r>
              <a:rPr lang="en-US" sz="1800" b="1" dirty="0" smtClean="0"/>
              <a:t>    </a:t>
            </a:r>
            <a:r>
              <a:rPr lang="en-US" sz="1800" dirty="0" smtClean="0"/>
              <a:t>RAM - 1000MB</a:t>
            </a:r>
          </a:p>
          <a:p>
            <a:r>
              <a:rPr lang="en-US" sz="1800" dirty="0" smtClean="0"/>
              <a:t>    Internal Storage - 32000MB</a:t>
            </a:r>
          </a:p>
          <a:p>
            <a:r>
              <a:rPr lang="en-US" sz="1800" dirty="0" smtClean="0"/>
              <a:t>    </a:t>
            </a:r>
            <a:r>
              <a:rPr lang="en-US" sz="1800" dirty="0" err="1" smtClean="0"/>
              <a:t>WiFi</a:t>
            </a:r>
            <a:r>
              <a:rPr lang="en-US" sz="1800" dirty="0" smtClean="0"/>
              <a:t> - 802.11 b/g/n</a:t>
            </a:r>
            <a:endParaRPr lang="ru-RU" sz="1800" b="1" dirty="0" err="1" smtClean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2461564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2456121" y="3759930"/>
            <a:ext cx="1407042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2456121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4015563" y="3762150"/>
            <a:ext cx="1052623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1103755" y="3762150"/>
            <a:ext cx="1199966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pic>
        <p:nvPicPr>
          <p:cNvPr id="14" name="Picture 3" descr="C:\Users\bFinkels\Documents\AngularJS\store.product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956" y="1241372"/>
            <a:ext cx="2200031" cy="220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/>
          <p:cNvSpPr/>
          <p:nvPr/>
        </p:nvSpPr>
        <p:spPr bwMode="auto">
          <a:xfrm>
            <a:off x="1103755" y="3758010"/>
            <a:ext cx="1199966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4015561" y="3758010"/>
            <a:ext cx="1052623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7" name="TextBox 16"/>
          <p:cNvSpPr txBox="1"/>
          <p:nvPr/>
        </p:nvSpPr>
        <p:spPr bwMode="gray">
          <a:xfrm>
            <a:off x="1247553" y="4473321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Description</a:t>
            </a:r>
          </a:p>
          <a:p>
            <a:r>
              <a:rPr lang="en-US" sz="1800" b="1" dirty="0" smtClean="0"/>
              <a:t>    </a:t>
            </a:r>
            <a:r>
              <a:rPr lang="en-US" sz="1800" dirty="0"/>
              <a:t>Motorola XOOM with Wi-Fi has a super-powerful dual-core processor and Android™ 3.0 (Honeycomb</a:t>
            </a:r>
            <a:r>
              <a:rPr lang="en-US" sz="1800" dirty="0" smtClean="0"/>
              <a:t>).</a:t>
            </a:r>
            <a:endParaRPr lang="ru-RU" sz="1800" b="1" dirty="0" err="1" smtClean="0"/>
          </a:p>
        </p:txBody>
      </p:sp>
      <p:sp>
        <p:nvSpPr>
          <p:cNvPr id="18" name="TextBox 17"/>
          <p:cNvSpPr txBox="1"/>
          <p:nvPr/>
        </p:nvSpPr>
        <p:spPr bwMode="gray">
          <a:xfrm>
            <a:off x="1329953" y="1273270"/>
            <a:ext cx="3592032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Motorola XOOM™ with </a:t>
            </a:r>
            <a:r>
              <a:rPr lang="en-US" sz="1800" b="1" dirty="0" smtClean="0"/>
              <a:t>Wi-Fi</a:t>
            </a:r>
            <a:r>
              <a:rPr lang="ru-RU" sz="1800" b="1" dirty="0" smtClean="0"/>
              <a:t>                </a:t>
            </a:r>
            <a:r>
              <a:rPr lang="en-US" sz="1800" b="1" dirty="0" smtClean="0"/>
              <a:t>$95.5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35238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Dependencies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9866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 to refactor?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652914"/>
              </p:ext>
            </p:extLst>
          </p:nvPr>
        </p:nvGraphicFramePr>
        <p:xfrm>
          <a:off x="303182" y="1345973"/>
          <a:ext cx="8229600" cy="2491740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('store',[]);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. . . 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productTitle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. . . 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productGallery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. . . 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productPanels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. . . 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...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})();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 bwMode="gray">
          <a:xfrm>
            <a:off x="5280837" y="4800734"/>
            <a:ext cx="3251945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Можем-ли мы это переработать?</a:t>
            </a:r>
          </a:p>
        </p:txBody>
      </p:sp>
      <p:sp>
        <p:nvSpPr>
          <p:cNvPr id="22" name="Freeform 21"/>
          <p:cNvSpPr/>
          <p:nvPr/>
        </p:nvSpPr>
        <p:spPr bwMode="gray">
          <a:xfrm rot="20883174">
            <a:off x="6741244" y="2500834"/>
            <a:ext cx="1190443" cy="1838611"/>
          </a:xfrm>
          <a:custGeom>
            <a:avLst/>
            <a:gdLst>
              <a:gd name="connsiteX0" fmla="*/ 28353 w 836468"/>
              <a:gd name="connsiteY0" fmla="*/ 0 h 1169581"/>
              <a:gd name="connsiteX1" fmla="*/ 836428 w 836468"/>
              <a:gd name="connsiteY1" fmla="*/ 708837 h 1169581"/>
              <a:gd name="connsiteX2" fmla="*/ 0 w 836468"/>
              <a:gd name="connsiteY2" fmla="*/ 1169581 h 116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6468" h="1169581">
                <a:moveTo>
                  <a:pt x="28353" y="0"/>
                </a:moveTo>
                <a:cubicBezTo>
                  <a:pt x="434753" y="256953"/>
                  <a:pt x="841153" y="513907"/>
                  <a:pt x="836428" y="708837"/>
                </a:cubicBezTo>
                <a:cubicBezTo>
                  <a:pt x="831703" y="903767"/>
                  <a:pt x="128772" y="1098697"/>
                  <a:pt x="0" y="1169581"/>
                </a:cubicBezTo>
              </a:path>
            </a:pathLst>
          </a:cu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6563832" y="2619535"/>
            <a:ext cx="102474" cy="39564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57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Extract into a new file ... products.js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010139"/>
              </p:ext>
            </p:extLst>
          </p:nvPr>
        </p:nvGraphicFramePr>
        <p:xfrm>
          <a:off x="303182" y="1345973"/>
          <a:ext cx="8229600" cy="1510284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('store',[]);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. . . });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...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})();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765646"/>
              </p:ext>
            </p:extLst>
          </p:nvPr>
        </p:nvGraphicFramePr>
        <p:xfrm>
          <a:off x="2122749" y="3334793"/>
          <a:ext cx="6410033" cy="1019556"/>
        </p:xfrm>
        <a:graphic>
          <a:graphicData uri="http://schemas.openxmlformats.org/drawingml/2006/table">
            <a:tbl>
              <a:tblPr/>
              <a:tblGrid>
                <a:gridCol w="6410033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productTitle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. . . 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productGallery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. . . 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productPanels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. . . });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products.js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686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Make a new</a:t>
            </a:r>
            <a:r>
              <a:rPr lang="en-US" b="1" i="1" dirty="0"/>
              <a:t> </a:t>
            </a:r>
            <a:r>
              <a:rPr lang="en-US" b="1" dirty="0"/>
              <a:t>Module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2113"/>
              </p:ext>
            </p:extLst>
          </p:nvPr>
        </p:nvGraphicFramePr>
        <p:xfrm>
          <a:off x="303182" y="1345973"/>
          <a:ext cx="8229600" cy="1510284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('store',[]);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. . . });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...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})();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566033"/>
              </p:ext>
            </p:extLst>
          </p:nvPr>
        </p:nvGraphicFramePr>
        <p:xfrm>
          <a:off x="1939869" y="3334793"/>
          <a:ext cx="6592913" cy="1755648"/>
        </p:xfrm>
        <a:graphic>
          <a:graphicData uri="http://schemas.openxmlformats.org/drawingml/2006/table">
            <a:tbl>
              <a:tblPr/>
              <a:tblGrid>
                <a:gridCol w="6592913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(function(){</a:t>
                      </a:r>
                      <a:endParaRPr kumimoji="0" lang="ru-RU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('store-products', [ ]);</a:t>
                      </a:r>
                      <a:endParaRPr kumimoji="0" lang="ru-RU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productTitle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. . . 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productGallery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. . . 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productPanels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. . . });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})();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products.js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 bwMode="gray">
          <a:xfrm>
            <a:off x="3067629" y="2676450"/>
            <a:ext cx="2594031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Определили новый модуль</a:t>
            </a:r>
          </a:p>
        </p:txBody>
      </p:sp>
      <p:sp>
        <p:nvSpPr>
          <p:cNvPr id="13" name="Down Arrow 12"/>
          <p:cNvSpPr/>
          <p:nvPr/>
        </p:nvSpPr>
        <p:spPr bwMode="auto">
          <a:xfrm>
            <a:off x="4647522" y="3048334"/>
            <a:ext cx="219844" cy="572918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4" name="TextBox 13"/>
          <p:cNvSpPr txBox="1"/>
          <p:nvPr/>
        </p:nvSpPr>
        <p:spPr bwMode="gray">
          <a:xfrm>
            <a:off x="6047049" y="2883611"/>
            <a:ext cx="1214811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Имя модуля</a:t>
            </a:r>
          </a:p>
        </p:txBody>
      </p:sp>
      <p:sp>
        <p:nvSpPr>
          <p:cNvPr id="15" name="Down Arrow 14"/>
          <p:cNvSpPr/>
          <p:nvPr/>
        </p:nvSpPr>
        <p:spPr bwMode="auto">
          <a:xfrm>
            <a:off x="6194382" y="3219148"/>
            <a:ext cx="219844" cy="365757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31" name="Freeform 30"/>
          <p:cNvSpPr/>
          <p:nvPr/>
        </p:nvSpPr>
        <p:spPr bwMode="gray">
          <a:xfrm>
            <a:off x="118700" y="1752600"/>
            <a:ext cx="1641520" cy="1897380"/>
          </a:xfrm>
          <a:custGeom>
            <a:avLst/>
            <a:gdLst>
              <a:gd name="connsiteX0" fmla="*/ 795700 w 1641520"/>
              <a:gd name="connsiteY0" fmla="*/ 0 h 1897380"/>
              <a:gd name="connsiteX1" fmla="*/ 26080 w 1641520"/>
              <a:gd name="connsiteY1" fmla="*/ 556260 h 1897380"/>
              <a:gd name="connsiteX2" fmla="*/ 1641520 w 1641520"/>
              <a:gd name="connsiteY2" fmla="*/ 1897380 h 1897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1520" h="1897380">
                <a:moveTo>
                  <a:pt x="795700" y="0"/>
                </a:moveTo>
                <a:cubicBezTo>
                  <a:pt x="340405" y="120015"/>
                  <a:pt x="-114890" y="240030"/>
                  <a:pt x="26080" y="556260"/>
                </a:cubicBezTo>
                <a:cubicBezTo>
                  <a:pt x="167050" y="872490"/>
                  <a:pt x="1641520" y="1897380"/>
                  <a:pt x="1641520" y="1897380"/>
                </a:cubicBezTo>
              </a:path>
            </a:pathLst>
          </a:cu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1760220" y="3649980"/>
            <a:ext cx="93344" cy="61428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1" idx="0"/>
          </p:cNvCxnSpPr>
          <p:nvPr/>
        </p:nvCxnSpPr>
        <p:spPr>
          <a:xfrm flipV="1">
            <a:off x="914400" y="1731170"/>
            <a:ext cx="50006" cy="21430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 bwMode="gray">
          <a:xfrm>
            <a:off x="0" y="3300278"/>
            <a:ext cx="1630326" cy="228869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Можно использовать переменную </a:t>
            </a:r>
            <a:r>
              <a:rPr lang="en-US" sz="1800" dirty="0" smtClean="0"/>
              <a:t>app</a:t>
            </a:r>
            <a:r>
              <a:rPr lang="ru-RU" sz="1800" dirty="0" smtClean="0"/>
              <a:t> и там и там, так как она находится в разных областях видимости</a:t>
            </a:r>
          </a:p>
        </p:txBody>
      </p:sp>
    </p:spTree>
    <p:extLst>
      <p:ext uri="{BB962C8B-B14F-4D97-AF65-F5344CB8AC3E}">
        <p14:creationId xmlns:p14="http://schemas.microsoft.com/office/powerpoint/2010/main" val="301921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/>
      <p:bldP spid="15" grpId="0" animBg="1"/>
      <p:bldP spid="31" grpId="0" animBg="1"/>
      <p:bldP spid="43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Add it to the dependencies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369456"/>
              </p:ext>
            </p:extLst>
          </p:nvPr>
        </p:nvGraphicFramePr>
        <p:xfrm>
          <a:off x="303182" y="1345973"/>
          <a:ext cx="8229600" cy="1510284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('store',[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'store-products'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. . . });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...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})();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773259"/>
              </p:ext>
            </p:extLst>
          </p:nvPr>
        </p:nvGraphicFramePr>
        <p:xfrm>
          <a:off x="1939869" y="3334793"/>
          <a:ext cx="6592913" cy="1755648"/>
        </p:xfrm>
        <a:graphic>
          <a:graphicData uri="http://schemas.openxmlformats.org/drawingml/2006/table">
            <a:tbl>
              <a:tblPr/>
              <a:tblGrid>
                <a:gridCol w="6592913"/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(function(){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('store-products', [ ]);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productTitle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. . . 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productGallery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. . . 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productPanels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. . . });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})();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products.js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gray">
          <a:xfrm>
            <a:off x="5586976" y="2566522"/>
            <a:ext cx="1214811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Имя модуля</a:t>
            </a:r>
          </a:p>
        </p:txBody>
      </p:sp>
      <p:sp>
        <p:nvSpPr>
          <p:cNvPr id="9" name="Down Arrow 8"/>
          <p:cNvSpPr/>
          <p:nvPr/>
        </p:nvSpPr>
        <p:spPr bwMode="auto">
          <a:xfrm>
            <a:off x="6194382" y="3019648"/>
            <a:ext cx="219844" cy="565258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Down Arrow 9"/>
          <p:cNvSpPr/>
          <p:nvPr/>
        </p:nvSpPr>
        <p:spPr bwMode="auto">
          <a:xfrm rot="10800000">
            <a:off x="5864616" y="2001264"/>
            <a:ext cx="219844" cy="565258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TextBox 10"/>
          <p:cNvSpPr txBox="1"/>
          <p:nvPr/>
        </p:nvSpPr>
        <p:spPr bwMode="gray">
          <a:xfrm>
            <a:off x="3531348" y="1171122"/>
            <a:ext cx="3076354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dirty="0" smtClean="0"/>
              <a:t>store </a:t>
            </a:r>
            <a:r>
              <a:rPr lang="ru-RU" sz="1800" dirty="0" smtClean="0"/>
              <a:t>зависит от </a:t>
            </a:r>
            <a:r>
              <a:rPr lang="en-US" sz="1800" dirty="0" smtClean="0"/>
              <a:t>store-products</a:t>
            </a:r>
            <a:endParaRPr lang="ru-RU" sz="1800" dirty="0" smtClean="0"/>
          </a:p>
        </p:txBody>
      </p:sp>
    </p:spTree>
    <p:extLst>
      <p:ext uri="{BB962C8B-B14F-4D97-AF65-F5344CB8AC3E}">
        <p14:creationId xmlns:p14="http://schemas.microsoft.com/office/powerpoint/2010/main" val="327090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3227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bNumberIsYear val=&quot;0&quot;/&gt;&lt;m_strFormatTime&gt;%d.%m.%Y&lt;/m_strFormatTime&gt;&lt;/m_precDefaultDate&gt;&lt;m_precDefaultYear/&gt;&lt;m_precDefaultQuarter/&gt;&lt;m_precDefaultMonth/&gt;&lt;m_precDefaultWeek/&gt;&lt;m_precDefaultDay/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ok.JfWbgkqBZAtIq43uE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7qWvEB4Tka0J13yOaczV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MXMxcyk3UC597fJ_rjkr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heme/theme1.xml><?xml version="1.0" encoding="utf-8"?>
<a:theme xmlns:a="http://schemas.openxmlformats.org/drawingml/2006/main" name="T-Systems_MASTER_4-3_EN_20160108">
  <a:themeElements>
    <a:clrScheme name="Telekom screen colors">
      <a:dk1>
        <a:srgbClr val="4B4B4B"/>
      </a:dk1>
      <a:lt1>
        <a:srgbClr val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6C6C6C"/>
      </a:folHlink>
    </a:clrScheme>
    <a:fontScheme name="Vorschlag April 2015_Typo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/>
        </a:solidFill>
        <a:ln w="19050" algn="ctr">
          <a:solidFill>
            <a:schemeClr val="tx2"/>
          </a:solidFill>
          <a:miter lim="800000"/>
          <a:headEnd/>
          <a:tailEnd/>
        </a:ln>
        <a:effectLst/>
      </a:spPr>
      <a:bodyPr wrap="square" lIns="108000" tIns="108000" rIns="108000" bIns="108000" rtlCol="0" anchor="ctr" anchorCtr="0">
        <a:spAutoFit/>
      </a:bodyPr>
      <a:lstStyle>
        <a:defPPr algn="ctr" defTabSz="457293" fontAlgn="base">
          <a:lnSpc>
            <a:spcPct val="90000"/>
          </a:lnSpc>
          <a:buClr>
            <a:srgbClr val="E20074"/>
          </a:buClr>
          <a:buSzPct val="75000"/>
          <a:defRPr sz="1800" dirty="0" smtClean="0">
            <a:latin typeface="Tele-GroteskNor" pitchFamily="2" charset="0"/>
            <a:cs typeface="Arial Unicode MS" panose="020B0604020202020204" pitchFamily="34" charset="-128"/>
          </a:defRPr>
        </a:defPPr>
      </a:lstStyle>
    </a:spDef>
    <a:lnDef>
      <a:spPr>
        <a:ln w="19050">
          <a:solidFill>
            <a:schemeClr val="tx2"/>
          </a:solidFill>
          <a:miter lim="800000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gray">
        <a:noFill/>
        <a:ln w="19050">
          <a:noFill/>
          <a:miter lim="800000"/>
          <a:headEnd/>
          <a:tailEnd/>
        </a:ln>
      </a:spPr>
      <a:bodyPr vert="horz" wrap="square" lIns="72000" tIns="36000" rIns="72000" bIns="36000" numCol="1" rtlCol="0" anchor="t" anchorCtr="0" compatLnSpc="1">
        <a:prstTxWarp prst="textNoShape">
          <a:avLst/>
        </a:prstTxWarp>
        <a:spAutoFit/>
      </a:bodyPr>
      <a:lstStyle>
        <a:defPPr marL="0" indent="0">
          <a:buNone/>
          <a:defRPr sz="1800" dirty="0" err="1" smtClean="0"/>
        </a:defPPr>
      </a:lstStyle>
    </a:txDef>
  </a:objectDefaults>
  <a:extraClrSchemeLst>
    <a:extraClrScheme>
      <a:clrScheme name="Telekom screen colors">
        <a:dk1>
          <a:srgbClr val="4B4B4B"/>
        </a:dk1>
        <a:lt1>
          <a:srgbClr val="FFFFFF"/>
        </a:lt1>
        <a:dk2>
          <a:srgbClr val="E20074"/>
        </a:dk2>
        <a:lt2>
          <a:srgbClr val="A4A4A4"/>
        </a:lt2>
        <a:accent1>
          <a:srgbClr val="1063AD"/>
        </a:accent1>
        <a:accent2>
          <a:srgbClr val="53BAF2"/>
        </a:accent2>
        <a:accent3>
          <a:srgbClr val="1BADA2"/>
        </a:accent3>
        <a:accent4>
          <a:srgbClr val="BFCB44"/>
        </a:accent4>
        <a:accent5>
          <a:srgbClr val="FFD329"/>
        </a:accent5>
        <a:accent6>
          <a:srgbClr val="FF9A1E"/>
        </a:accent6>
        <a:hlink>
          <a:srgbClr val="E20074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T-Systems_MASTER_4-3_EN_20150916" id="{DFEFAFB4-ABC7-4B25-965E-2C14A01E366B}" vid="{D2B6305F-D7EB-42C0-B52E-42296371498F}"/>
    </a:ext>
  </a:extLst>
</a:theme>
</file>

<file path=ppt/theme/theme2.xml><?xml version="1.0" encoding="utf-8"?>
<a:theme xmlns:a="http://schemas.openxmlformats.org/drawingml/2006/main" name="Larissa-Design">
  <a:themeElements>
    <a:clrScheme name="Telekom Screenfarben">
      <a:dk1>
        <a:srgbClr val="4B4B4B"/>
      </a:dk1>
      <a:lt1>
        <a:sysClr val="window" lastClr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6C6C6C"/>
      </a:folHlink>
    </a:clrScheme>
    <a:fontScheme name="T_PPT Fonts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Telekom Screenfarben">
      <a:dk1>
        <a:srgbClr val="4B4B4B"/>
      </a:dk1>
      <a:lt1>
        <a:sysClr val="window" lastClr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992C99"/>
      </a:hlink>
      <a:folHlink>
        <a:srgbClr val="6C6C6C"/>
      </a:folHlink>
    </a:clrScheme>
    <a:fontScheme name="T_PPT Fonts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0</TotalTime>
  <Words>10977</Words>
  <Application>Microsoft Office PowerPoint</Application>
  <PresentationFormat>On-screen Show (4:3)</PresentationFormat>
  <Paragraphs>2176</Paragraphs>
  <Slides>156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156</vt:i4>
      </vt:variant>
    </vt:vector>
  </HeadingPairs>
  <TitlesOfParts>
    <vt:vector size="170" baseType="lpstr">
      <vt:lpstr>Arial</vt:lpstr>
      <vt:lpstr>Arial Narrow</vt:lpstr>
      <vt:lpstr>TeleGrotesk Headline Ultra</vt:lpstr>
      <vt:lpstr>Arial Unicode MS</vt:lpstr>
      <vt:lpstr>Tele-GroteskUlt</vt:lpstr>
      <vt:lpstr>TeleGrotesk Headline</vt:lpstr>
      <vt:lpstr>Tele-GroteskNor</vt:lpstr>
      <vt:lpstr>Courier New</vt:lpstr>
      <vt:lpstr>Wingdings 2</vt:lpstr>
      <vt:lpstr>Tele-GroteskFet</vt:lpstr>
      <vt:lpstr>Wingdings</vt:lpstr>
      <vt:lpstr>Tele-GroteskNCNor</vt:lpstr>
      <vt:lpstr>T-Systems_MASTER_4-3_EN_20160108</vt:lpstr>
      <vt:lpstr>think-cell Folie</vt:lpstr>
      <vt:lpstr>PowerPoint Presentation</vt:lpstr>
      <vt:lpstr>PowerPoint Presentation</vt:lpstr>
      <vt:lpstr>Your skills</vt:lpstr>
      <vt:lpstr>Agenda  </vt:lpstr>
      <vt:lpstr>Overview</vt:lpstr>
      <vt:lpstr>Introduction</vt:lpstr>
      <vt:lpstr>Standard Web App</vt:lpstr>
      <vt:lpstr>Angular Web App</vt:lpstr>
      <vt:lpstr>API-Driven Application</vt:lpstr>
      <vt:lpstr>What is Angular JS?</vt:lpstr>
      <vt:lpstr>Directives</vt:lpstr>
      <vt:lpstr>Getting started</vt:lpstr>
      <vt:lpstr>Modules</vt:lpstr>
      <vt:lpstr>Create module</vt:lpstr>
      <vt:lpstr>Including our module</vt:lpstr>
      <vt:lpstr>Expressions</vt:lpstr>
      <vt:lpstr>Expressions</vt:lpstr>
      <vt:lpstr>Directives</vt:lpstr>
      <vt:lpstr>Directives</vt:lpstr>
      <vt:lpstr>Code example</vt:lpstr>
      <vt:lpstr>Filter</vt:lpstr>
      <vt:lpstr>Filters</vt:lpstr>
      <vt:lpstr>Image data</vt:lpstr>
      <vt:lpstr>Ng-src for images</vt:lpstr>
      <vt:lpstr>Tabs</vt:lpstr>
      <vt:lpstr>Tabs</vt:lpstr>
      <vt:lpstr>Tabs</vt:lpstr>
      <vt:lpstr>Tabs</vt:lpstr>
      <vt:lpstr>2-way data binding</vt:lpstr>
      <vt:lpstr>Tab content panels</vt:lpstr>
      <vt:lpstr>Trigger tabs</vt:lpstr>
      <vt:lpstr>Trigger tabs</vt:lpstr>
      <vt:lpstr>No initial tab</vt:lpstr>
      <vt:lpstr>Setting initial value</vt:lpstr>
      <vt:lpstr>initial tab</vt:lpstr>
      <vt:lpstr>Setting active tab</vt:lpstr>
      <vt:lpstr>With active class</vt:lpstr>
      <vt:lpstr>Pull logic to controller</vt:lpstr>
      <vt:lpstr>Pull logic to controller</vt:lpstr>
      <vt:lpstr>Pull logic to controller</vt:lpstr>
      <vt:lpstr>Pull logic to controller</vt:lpstr>
      <vt:lpstr>With logic in controller</vt:lpstr>
      <vt:lpstr>Forms and Models</vt:lpstr>
      <vt:lpstr>Add a Review</vt:lpstr>
      <vt:lpstr>Add a review</vt:lpstr>
      <vt:lpstr>Adding reviews to our products</vt:lpstr>
      <vt:lpstr>Looping over reviews in our tab</vt:lpstr>
      <vt:lpstr>How is it displaying?</vt:lpstr>
      <vt:lpstr>Creating review form</vt:lpstr>
      <vt:lpstr>Implementing live preview</vt:lpstr>
      <vt:lpstr>Ng-model directive</vt:lpstr>
      <vt:lpstr>Live preview in action</vt:lpstr>
      <vt:lpstr>Two More Binding Examples</vt:lpstr>
      <vt:lpstr>Initialize the Review</vt:lpstr>
      <vt:lpstr>Creating the Review Controller</vt:lpstr>
      <vt:lpstr>Using the reviewCtrl.review</vt:lpstr>
      <vt:lpstr>Using ng-submit to make the Form Work</vt:lpstr>
      <vt:lpstr>Need clean form</vt:lpstr>
      <vt:lpstr>Resetting the Form on Submit</vt:lpstr>
      <vt:lpstr>Form with reset</vt:lpstr>
      <vt:lpstr>What about validations?</vt:lpstr>
      <vt:lpstr>Now with validation</vt:lpstr>
      <vt:lpstr>With validations</vt:lpstr>
      <vt:lpstr>Preventing the Submit</vt:lpstr>
      <vt:lpstr>Preventing the Submit</vt:lpstr>
      <vt:lpstr>Doesn’t Submit an Invalid Form</vt:lpstr>
      <vt:lpstr>The Input Classes</vt:lpstr>
      <vt:lpstr>CSS Classes</vt:lpstr>
      <vt:lpstr>Now with red and green borders!</vt:lpstr>
      <vt:lpstr>HTML5-based type validations</vt:lpstr>
      <vt:lpstr>Custom Directives</vt:lpstr>
      <vt:lpstr>Refactoring our code</vt:lpstr>
      <vt:lpstr>Using ng-include for Templates</vt:lpstr>
      <vt:lpstr>With ng-include</vt:lpstr>
      <vt:lpstr>Page loading differently</vt:lpstr>
      <vt:lpstr>Creating our First Custom Directive</vt:lpstr>
      <vt:lpstr>Why Directives?</vt:lpstr>
      <vt:lpstr>Writing Custom Directives</vt:lpstr>
      <vt:lpstr>How to Build Custom Directives</vt:lpstr>
      <vt:lpstr>How to Build Custom Directives</vt:lpstr>
      <vt:lpstr>With custom directive</vt:lpstr>
      <vt:lpstr>Attribute vs Element Directives</vt:lpstr>
      <vt:lpstr>Defining an Attribute Directive</vt:lpstr>
      <vt:lpstr>Directives allow you to write better HTML</vt:lpstr>
      <vt:lpstr>Directive Controllers </vt:lpstr>
      <vt:lpstr>Reviewing our Directive</vt:lpstr>
      <vt:lpstr>What if we need a Controller?</vt:lpstr>
      <vt:lpstr>First, extract the template...</vt:lpstr>
      <vt:lpstr>First, extract the template...</vt:lpstr>
      <vt:lpstr>Now write the Directive ...</vt:lpstr>
      <vt:lpstr>What about the Controller?</vt:lpstr>
      <vt:lpstr>Moving the Controller Inside</vt:lpstr>
      <vt:lpstr>Need to Specify the Alias</vt:lpstr>
      <vt:lpstr>With Directive Controller</vt:lpstr>
      <vt:lpstr>Dependencies</vt:lpstr>
      <vt:lpstr>Need to refactor?</vt:lpstr>
      <vt:lpstr>Extract into a new file ... products.js</vt:lpstr>
      <vt:lpstr>Make a new Module</vt:lpstr>
      <vt:lpstr>Add it to the dependencies</vt:lpstr>
      <vt:lpstr>We’ll also need to include the file</vt:lpstr>
      <vt:lpstr>With two modules</vt:lpstr>
      <vt:lpstr> Services </vt:lpstr>
      <vt:lpstr>Does this feel strange?</vt:lpstr>
      <vt:lpstr>How do we get that data?</vt:lpstr>
      <vt:lpstr>We need a Service!</vt:lpstr>
      <vt:lpstr>Introducing the $http Service!</vt:lpstr>
      <vt:lpstr>How does a Controller use a Service like $http?</vt:lpstr>
      <vt:lpstr>HOW Angular DI works?</vt:lpstr>
      <vt:lpstr>Time for injection!</vt:lpstr>
      <vt:lpstr>Let’s use our Service!</vt:lpstr>
      <vt:lpstr>Our Service will Return Data</vt:lpstr>
      <vt:lpstr>Storing the Data for use in our Page</vt:lpstr>
      <vt:lpstr>Initialize Products to be a Blank Array</vt:lpstr>
      <vt:lpstr>With Service</vt:lpstr>
      <vt:lpstr>Additional $http functionality</vt:lpstr>
      <vt:lpstr> Bonus</vt:lpstr>
      <vt:lpstr>AngularJS  full environment</vt:lpstr>
      <vt:lpstr>AngularJS  full environment</vt:lpstr>
      <vt:lpstr>AngularJS  full environment</vt:lpstr>
      <vt:lpstr>Package.json</vt:lpstr>
      <vt:lpstr>Node.js</vt:lpstr>
      <vt:lpstr>NPM</vt:lpstr>
      <vt:lpstr>NPM and Package.json</vt:lpstr>
      <vt:lpstr>NPM and Package.json</vt:lpstr>
      <vt:lpstr>NPM and Package.json</vt:lpstr>
      <vt:lpstr>NPM and Package.json</vt:lpstr>
      <vt:lpstr>NPM and Package.json</vt:lpstr>
      <vt:lpstr>NPM and Package.json</vt:lpstr>
      <vt:lpstr>Bower</vt:lpstr>
      <vt:lpstr>Bower</vt:lpstr>
      <vt:lpstr>Bower and Bower.json</vt:lpstr>
      <vt:lpstr>Run Application</vt:lpstr>
      <vt:lpstr>Testing</vt:lpstr>
      <vt:lpstr>Jasmine</vt:lpstr>
      <vt:lpstr>Karma</vt:lpstr>
      <vt:lpstr>Karma</vt:lpstr>
      <vt:lpstr>End-to-End Tests</vt:lpstr>
      <vt:lpstr>Protractor</vt:lpstr>
      <vt:lpstr>Run End-to-End Tests</vt:lpstr>
      <vt:lpstr>JSHINT</vt:lpstr>
      <vt:lpstr>JSHINT</vt:lpstr>
      <vt:lpstr>Travis CI</vt:lpstr>
      <vt:lpstr>HTML5 Boilerplate </vt:lpstr>
      <vt:lpstr>AngularJS  Security</vt:lpstr>
      <vt:lpstr>Best practices</vt:lpstr>
      <vt:lpstr>Preventing cross-site scripting (XSS) </vt:lpstr>
      <vt:lpstr>Angular’s cross-site scripting</vt:lpstr>
      <vt:lpstr>Angular’s cross-site scripting</vt:lpstr>
      <vt:lpstr>Server-side XSS protection </vt:lpstr>
      <vt:lpstr>Strict Contextual Escaping </vt:lpstr>
      <vt:lpstr>HTTP-level vulnerabilities</vt:lpstr>
      <vt:lpstr>Cross-site request forgery(CSRF or XSRF) </vt:lpstr>
      <vt:lpstr>Cross-site request forgery(CSRF or XSRF) </vt:lpstr>
      <vt:lpstr>Cross-site request forgery(CSRF or XSRF) </vt:lpstr>
      <vt:lpstr>Cross-site script inclusion (XSSI)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2016-02-17T21:54:32Z</dcterms:created>
  <dcterms:modified xsi:type="dcterms:W3CDTF">2017-01-23T10:27:56Z</dcterms:modified>
</cp:coreProperties>
</file>